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8" r:id="rId1"/>
  </p:sldMasterIdLst>
  <p:notesMasterIdLst>
    <p:notesMasterId r:id="rId30"/>
  </p:notesMasterIdLst>
  <p:handoutMasterIdLst>
    <p:handoutMasterId r:id="rId31"/>
  </p:handoutMasterIdLst>
  <p:sldIdLst>
    <p:sldId id="290" r:id="rId2"/>
    <p:sldId id="293" r:id="rId3"/>
    <p:sldId id="294" r:id="rId4"/>
    <p:sldId id="296" r:id="rId5"/>
    <p:sldId id="295" r:id="rId6"/>
    <p:sldId id="297" r:id="rId7"/>
    <p:sldId id="298" r:id="rId8"/>
    <p:sldId id="299" r:id="rId9"/>
    <p:sldId id="300" r:id="rId10"/>
    <p:sldId id="302" r:id="rId11"/>
    <p:sldId id="303" r:id="rId12"/>
    <p:sldId id="304" r:id="rId13"/>
    <p:sldId id="305" r:id="rId14"/>
    <p:sldId id="308" r:id="rId15"/>
    <p:sldId id="306" r:id="rId16"/>
    <p:sldId id="307" r:id="rId17"/>
    <p:sldId id="335" r:id="rId18"/>
    <p:sldId id="348" r:id="rId19"/>
    <p:sldId id="342" r:id="rId20"/>
    <p:sldId id="338" r:id="rId21"/>
    <p:sldId id="347" r:id="rId22"/>
    <p:sldId id="343" r:id="rId23"/>
    <p:sldId id="344" r:id="rId24"/>
    <p:sldId id="345" r:id="rId25"/>
    <p:sldId id="341" r:id="rId26"/>
    <p:sldId id="346" r:id="rId27"/>
    <p:sldId id="349" r:id="rId28"/>
    <p:sldId id="350" r:id="rId2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4434" autoAdjust="0"/>
  </p:normalViewPr>
  <p:slideViewPr>
    <p:cSldViewPr>
      <p:cViewPr>
        <p:scale>
          <a:sx n="70" d="100"/>
          <a:sy n="70" d="100"/>
        </p:scale>
        <p:origin x="-13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20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p>
        </p:txBody>
      </p:sp>
      <p:sp>
        <p:nvSpPr>
          <p:cNvPr id="440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440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a:p>
        </p:txBody>
      </p:sp>
      <p:sp>
        <p:nvSpPr>
          <p:cNvPr id="440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1A2EE4F-0CD8-4CC3-91B0-8A1D1617B69C}" type="slidenum">
              <a:rPr lang="en-US" altLang="en-US"/>
              <a:pPr/>
              <a:t>‹#›</a:t>
            </a:fld>
            <a:endParaRPr lang="en-US" altLang="en-US"/>
          </a:p>
        </p:txBody>
      </p:sp>
    </p:spTree>
    <p:extLst>
      <p:ext uri="{BB962C8B-B14F-4D97-AF65-F5344CB8AC3E}">
        <p14:creationId xmlns:p14="http://schemas.microsoft.com/office/powerpoint/2010/main" xmlns="" val="35756520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BD04766-4BDB-437D-8FCE-37A1FB57C296}" type="slidenum">
              <a:rPr lang="en-US" altLang="en-US"/>
              <a:pPr/>
              <a:t>‹#›</a:t>
            </a:fld>
            <a:endParaRPr lang="en-US" altLang="en-US"/>
          </a:p>
        </p:txBody>
      </p:sp>
    </p:spTree>
    <p:extLst>
      <p:ext uri="{BB962C8B-B14F-4D97-AF65-F5344CB8AC3E}">
        <p14:creationId xmlns:p14="http://schemas.microsoft.com/office/powerpoint/2010/main" xmlns="" val="9716665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b="1" smtClean="0">
                <a:latin typeface="Times New Roman" panose="02020603050405020304" pitchFamily="18" charset="0"/>
                <a:cs typeface="Times New Roman" panose="02020603050405020304" pitchFamily="18" charset="0"/>
              </a:rPr>
              <a:t>Definition of “Employ”</a:t>
            </a:r>
          </a:p>
          <a:p>
            <a:pPr lvl="1"/>
            <a:r>
              <a:rPr lang="en-US" altLang="en-US" smtClean="0">
                <a:latin typeface="Times New Roman" panose="02020603050405020304" pitchFamily="18" charset="0"/>
                <a:cs typeface="Times New Roman" panose="02020603050405020304" pitchFamily="18" charset="0"/>
              </a:rPr>
              <a:t>By statutory definition the term "employ" includes "to suffer or permit to work." </a:t>
            </a:r>
          </a:p>
          <a:p>
            <a:pPr lvl="1"/>
            <a:r>
              <a:rPr lang="en-US" altLang="en-US" smtClean="0">
                <a:latin typeface="Times New Roman" panose="02020603050405020304" pitchFamily="18" charset="0"/>
                <a:cs typeface="Times New Roman" panose="02020603050405020304" pitchFamily="18" charset="0"/>
              </a:rPr>
              <a:t>The workweek ordinarily includes all time during which an employee is necessarily required to be on the employer's premises, on duty or at a prescribed work place. </a:t>
            </a:r>
          </a:p>
          <a:p>
            <a:pPr lvl="1"/>
            <a:r>
              <a:rPr lang="en-US" altLang="en-US" smtClean="0">
                <a:latin typeface="Times New Roman" panose="02020603050405020304" pitchFamily="18" charset="0"/>
                <a:cs typeface="Times New Roman" panose="02020603050405020304" pitchFamily="18" charset="0"/>
              </a:rPr>
              <a:t>"Workday", in general, means the period between the time on any particular day when such employee commences his/her "principal activity" and the time on that day at which he/she ceases such principal activity or activities. </a:t>
            </a:r>
          </a:p>
          <a:p>
            <a:pPr lvl="1"/>
            <a:r>
              <a:rPr lang="en-US" altLang="en-US" smtClean="0">
                <a:latin typeface="Times New Roman" panose="02020603050405020304" pitchFamily="18" charset="0"/>
                <a:cs typeface="Times New Roman" panose="02020603050405020304" pitchFamily="18" charset="0"/>
              </a:rPr>
              <a:t>The workday may therefore be longer than the employee's scheduled shift, hours, tour of duty, or production line time.</a:t>
            </a:r>
          </a:p>
          <a:p>
            <a:pPr lvl="1">
              <a:buFont typeface="Verdana" panose="020B0604030504040204" pitchFamily="34" charset="0"/>
              <a:buNone/>
            </a:pPr>
            <a:endParaRPr lang="en-US" altLang="en-US" smtClean="0">
              <a:latin typeface="Times New Roman" panose="02020603050405020304" pitchFamily="18" charset="0"/>
              <a:cs typeface="Times New Roman" panose="02020603050405020304" pitchFamily="18" charset="0"/>
            </a:endParaRPr>
          </a:p>
          <a:p>
            <a:pPr eaLnBrk="1" hangingPunct="1">
              <a:spcBef>
                <a:spcPct val="0"/>
              </a:spcBef>
            </a:pPr>
            <a:r>
              <a:rPr lang="en-US" altLang="en-US" b="1" smtClean="0">
                <a:latin typeface="Times New Roman" panose="02020603050405020304" pitchFamily="18" charset="0"/>
                <a:cs typeface="Times New Roman" panose="02020603050405020304" pitchFamily="18" charset="0"/>
              </a:rPr>
              <a:t>Definition of independent contractor</a:t>
            </a:r>
          </a:p>
          <a:p>
            <a:pPr lvl="1" eaLnBrk="1" hangingPunct="1">
              <a:spcBef>
                <a:spcPct val="0"/>
              </a:spcBef>
            </a:pPr>
            <a:r>
              <a:rPr lang="en-US" altLang="en-US" smtClean="0">
                <a:latin typeface="Times New Roman" panose="02020603050405020304" pitchFamily="18" charset="0"/>
                <a:cs typeface="Times New Roman" panose="02020603050405020304" pitchFamily="18" charset="0"/>
              </a:rPr>
              <a:t>Sets own schedule, location and tasks</a:t>
            </a:r>
          </a:p>
          <a:p>
            <a:pPr lvl="1" eaLnBrk="1" hangingPunct="1">
              <a:spcBef>
                <a:spcPct val="0"/>
              </a:spcBef>
            </a:pPr>
            <a:r>
              <a:rPr lang="en-US" altLang="en-US" smtClean="0">
                <a:latin typeface="Times New Roman" panose="02020603050405020304" pitchFamily="18" charset="0"/>
                <a:cs typeface="Times New Roman" panose="02020603050405020304" pitchFamily="18" charset="0"/>
              </a:rPr>
              <a:t>Paid per project</a:t>
            </a:r>
          </a:p>
          <a:p>
            <a:pPr lvl="1" eaLnBrk="1" hangingPunct="1">
              <a:spcBef>
                <a:spcPct val="0"/>
              </a:spcBef>
            </a:pPr>
            <a:r>
              <a:rPr lang="en-US" altLang="en-US" smtClean="0">
                <a:latin typeface="Times New Roman" panose="02020603050405020304" pitchFamily="18" charset="0"/>
                <a:cs typeface="Times New Roman" panose="02020603050405020304" pitchFamily="18" charset="0"/>
              </a:rPr>
              <a:t>Responsible for all expenses and can maximize all profits</a:t>
            </a:r>
          </a:p>
          <a:p>
            <a:pPr lvl="1" eaLnBrk="1" hangingPunct="1">
              <a:spcBef>
                <a:spcPct val="0"/>
              </a:spcBef>
            </a:pPr>
            <a:r>
              <a:rPr lang="en-US" altLang="en-US" smtClean="0">
                <a:latin typeface="Times New Roman" panose="02020603050405020304" pitchFamily="18" charset="0"/>
                <a:cs typeface="Times New Roman" panose="02020603050405020304" pitchFamily="18" charset="0"/>
              </a:rPr>
              <a:t>Continuing relationship is not anticipated</a:t>
            </a:r>
          </a:p>
          <a:p>
            <a:pPr lvl="1" eaLnBrk="1" hangingPunct="1">
              <a:spcBef>
                <a:spcPct val="0"/>
              </a:spcBef>
            </a:pPr>
            <a:r>
              <a:rPr lang="en-US" altLang="en-US" smtClean="0">
                <a:latin typeface="Times New Roman" panose="02020603050405020304" pitchFamily="18" charset="0"/>
                <a:cs typeface="Times New Roman" panose="02020603050405020304" pitchFamily="18" charset="0"/>
              </a:rPr>
              <a:t>Provider incurs all liability for non-delivery</a:t>
            </a:r>
          </a:p>
          <a:p>
            <a:endParaRPr lang="en-US" altLang="en-US" smtClean="0">
              <a:latin typeface="Times New Roman" panose="02020603050405020304" pitchFamily="18" charset="0"/>
              <a:cs typeface="Times New Roman" panose="02020603050405020304" pitchFamily="18" charset="0"/>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D9F5B39-A8A9-45D1-B3DA-C8B0CB7BB1F1}" type="slidenum">
              <a:rPr lang="en-US" altLang="en-US" sz="1200"/>
              <a:pPr eaLnBrk="1" hangingPunct="1"/>
              <a:t>3</a:t>
            </a:fld>
            <a:endParaRPr lang="en-US" altLang="en-US" sz="1200"/>
          </a:p>
        </p:txBody>
      </p:sp>
    </p:spTree>
    <p:extLst>
      <p:ext uri="{BB962C8B-B14F-4D97-AF65-F5344CB8AC3E}">
        <p14:creationId xmlns:p14="http://schemas.microsoft.com/office/powerpoint/2010/main" xmlns="" val="3613592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D04766-4BDB-437D-8FCE-37A1FB57C296}" type="slidenum">
              <a:rPr lang="en-US" altLang="en-US" smtClean="0"/>
              <a:pPr/>
              <a:t>18</a:t>
            </a:fld>
            <a:endParaRPr lang="en-US" altLang="en-US"/>
          </a:p>
        </p:txBody>
      </p:sp>
    </p:spTree>
    <p:extLst>
      <p:ext uri="{BB962C8B-B14F-4D97-AF65-F5344CB8AC3E}">
        <p14:creationId xmlns:p14="http://schemas.microsoft.com/office/powerpoint/2010/main" xmlns="" val="1605952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CFA6D96-BAB6-453B-8581-F275181D0963}" type="slidenum">
              <a:rPr lang="en-US" altLang="en-US" sz="1200"/>
              <a:pPr eaLnBrk="1" hangingPunct="1"/>
              <a:t>19</a:t>
            </a:fld>
            <a:endParaRPr lang="en-US" altLang="en-US" sz="1200"/>
          </a:p>
        </p:txBody>
      </p:sp>
    </p:spTree>
    <p:extLst>
      <p:ext uri="{BB962C8B-B14F-4D97-AF65-F5344CB8AC3E}">
        <p14:creationId xmlns:p14="http://schemas.microsoft.com/office/powerpoint/2010/main" xmlns="" val="1627379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48A87A34-81AB-432B-8DAE-1953F412C126}" type="datetimeFigureOut">
              <a:rPr lang="en-US" smtClean="0"/>
              <a:pPr/>
              <a:t>10/28/2016</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6D22F896-40B5-4ADD-8801-0D06FADFA095}" type="slidenum">
              <a:rPr lang="en-US" smtClean="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xmlns="" val="815620089"/>
      </p:ext>
    </p:extLst>
  </p:cSld>
  <p:clrMapOvr>
    <a:masterClrMapping/>
  </p:clrMapOvr>
  <p:transition spd="slow">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827116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1940709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137955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0183095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6877333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348860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865698114"/>
      </p:ext>
    </p:extLst>
  </p:cSld>
  <p:clrMapOvr>
    <a:masterClrMapping/>
  </p:clrMapOvr>
  <p:transition spd="slow">
    <p:zoom/>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615007910"/>
      </p:ext>
    </p:extLst>
  </p:cSld>
  <p:clrMapOvr>
    <a:masterClrMapping/>
  </p:clrMapOvr>
  <p:transition spd="slow">
    <p:zoom/>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31900"/>
            <a:ext cx="82296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2286000"/>
            <a:ext cx="8229600" cy="4267200"/>
          </a:xfrm>
        </p:spPr>
        <p:txBody>
          <a:bodyPr/>
          <a:lstStyle/>
          <a:p>
            <a:pPr lvl="0"/>
            <a:r>
              <a:rPr lang="en-US" noProof="0" smtClean="0"/>
              <a:t>Click icon to add table</a:t>
            </a:r>
          </a:p>
        </p:txBody>
      </p:sp>
    </p:spTree>
    <p:extLst>
      <p:ext uri="{BB962C8B-B14F-4D97-AF65-F5344CB8AC3E}">
        <p14:creationId xmlns:p14="http://schemas.microsoft.com/office/powerpoint/2010/main" xmlns="" val="783288467"/>
      </p:ext>
    </p:extLst>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48A87A34-81AB-432B-8DAE-1953F412C126}" type="datetimeFigureOut">
              <a:rPr lang="en-US" smtClean="0"/>
              <a:pPr/>
              <a:t>10/28/2016</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227840462"/>
      </p:ext>
    </p:extLst>
  </p:cSld>
  <p:clrMapOvr>
    <a:masterClrMapping/>
  </p:clrMapOvr>
  <p:transition spd="slow">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036153220"/>
      </p:ext>
    </p:extLst>
  </p:cSld>
  <p:clrMapOvr>
    <a:masterClrMapping/>
  </p:clrMapOvr>
  <p:transition spd="slow">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10/28/2016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191947212"/>
      </p:ext>
    </p:extLst>
  </p:cSld>
  <p:clrMapOvr>
    <a:masterClrMapping/>
  </p:clrMapOvr>
  <p:transition spd="slow">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10/28/2016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374554175"/>
      </p:ext>
    </p:extLst>
  </p:cSld>
  <p:clrMapOvr>
    <a:masterClrMapping/>
  </p:clrMapOvr>
  <p:transition spd="slow">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10/28/2016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257704444"/>
      </p:ext>
    </p:extLst>
  </p:cSld>
  <p:clrMapOvr>
    <a:masterClrMapping/>
  </p:clrMapOvr>
  <p:transition spd="slow">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10/28/2016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550589995"/>
      </p:ext>
    </p:extLst>
  </p:cSld>
  <p:clrMapOvr>
    <a:masterClrMapping/>
  </p:clrMapOvr>
  <p:transition spd="slow">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403145127"/>
      </p:ext>
    </p:extLst>
  </p:cSld>
  <p:clrMapOvr>
    <a:masterClrMapping/>
  </p:clrMapOvr>
  <p:transition spd="slow">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331188568"/>
      </p:ext>
    </p:extLst>
  </p:cSld>
  <p:clrMapOvr>
    <a:masterClrMapping/>
  </p:clrMapOvr>
  <p:transition spd="slow">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8A87A34-81AB-432B-8DAE-1953F412C126}" type="datetimeFigureOut">
              <a:rPr lang="en-US" smtClean="0"/>
              <a:pPr/>
              <a:t>10/28/2016</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040330664"/>
      </p:ext>
    </p:extLst>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 id="2147484050" r:id="rId12"/>
    <p:sldLayoutId id="2147484051" r:id="rId13"/>
    <p:sldLayoutId id="2147484052" r:id="rId14"/>
    <p:sldLayoutId id="2147484053" r:id="rId15"/>
    <p:sldLayoutId id="2147484054" r:id="rId16"/>
    <p:sldLayoutId id="2147484055" r:id="rId17"/>
    <p:sldLayoutId id="2147484056" r:id="rId18"/>
  </p:sldLayoutIdLst>
  <p:transition spd="slow">
    <p:zoom/>
  </p:transition>
  <p:timing>
    <p:tnLst>
      <p:par>
        <p:cTn id="1" dur="indefinite" restart="never" nodeType="tmRoot"/>
      </p:par>
    </p:tnLst>
  </p:timing>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dol.gov/whd/regs/compliance/whdfs7.ht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webapps.dol.gov/elaws/whd/flsa/docs/publicvol.asp?er"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dol.gov/cgi-bin/leave-dol.asp?exiturl=http://s.dol.gov/8L&amp;exitTitle=www.gpoaccess.gov&amp;fedpage=ye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8"/>
          <p:cNvSpPr>
            <a:spLocks noChangeArrowheads="1"/>
          </p:cNvSpPr>
          <p:nvPr/>
        </p:nvSpPr>
        <p:spPr bwMode="auto">
          <a:xfrm>
            <a:off x="2667000" y="1524000"/>
            <a:ext cx="4152995" cy="30777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800" b="1" dirty="0" smtClean="0">
                <a:cs typeface="Times New Roman" panose="02020603050405020304" pitchFamily="18" charset="0"/>
              </a:rPr>
              <a:t>Fair </a:t>
            </a:r>
            <a:r>
              <a:rPr lang="en-US" altLang="en-US" sz="2800" b="1" dirty="0">
                <a:cs typeface="Times New Roman" panose="02020603050405020304" pitchFamily="18" charset="0"/>
              </a:rPr>
              <a:t>Labor Standards Act</a:t>
            </a:r>
          </a:p>
          <a:p>
            <a:pPr algn="ctr" eaLnBrk="1" hangingPunct="1"/>
            <a:endParaRPr lang="en-US" altLang="en-US" sz="2800" b="1" dirty="0">
              <a:cs typeface="Times New Roman" panose="02020603050405020304" pitchFamily="18" charset="0"/>
            </a:endParaRPr>
          </a:p>
          <a:p>
            <a:pPr algn="ctr" eaLnBrk="1" hangingPunct="1"/>
            <a:r>
              <a:rPr lang="en-US" altLang="en-US" sz="2800" b="1" dirty="0" smtClean="0">
                <a:cs typeface="Times New Roman" panose="02020603050405020304" pitchFamily="18" charset="0"/>
              </a:rPr>
              <a:t>September 23</a:t>
            </a:r>
            <a:r>
              <a:rPr lang="en-US" altLang="en-US" sz="2800" b="1" dirty="0">
                <a:cs typeface="Times New Roman" panose="02020603050405020304" pitchFamily="18" charset="0"/>
              </a:rPr>
              <a:t>, </a:t>
            </a:r>
            <a:r>
              <a:rPr lang="en-US" altLang="en-US" sz="2800" b="1" dirty="0" smtClean="0">
                <a:cs typeface="Times New Roman" panose="02020603050405020304" pitchFamily="18" charset="0"/>
              </a:rPr>
              <a:t>2016</a:t>
            </a:r>
            <a:endParaRPr lang="en-US" altLang="en-US" sz="2800" b="1" dirty="0">
              <a:cs typeface="Times New Roman" panose="02020603050405020304" pitchFamily="18" charset="0"/>
            </a:endParaRPr>
          </a:p>
          <a:p>
            <a:pPr algn="ctr" eaLnBrk="1" hangingPunct="1"/>
            <a:endParaRPr lang="en-US" altLang="en-US" sz="2800" dirty="0">
              <a:cs typeface="Times New Roman" panose="02020603050405020304" pitchFamily="18" charset="0"/>
            </a:endParaRPr>
          </a:p>
          <a:p>
            <a:pPr algn="ctr" eaLnBrk="1" hangingPunct="1"/>
            <a:r>
              <a:rPr lang="en-US" altLang="en-US" sz="1800" dirty="0">
                <a:cs typeface="Times New Roman" panose="02020603050405020304" pitchFamily="18" charset="0"/>
              </a:rPr>
              <a:t>Presented by:</a:t>
            </a:r>
          </a:p>
          <a:p>
            <a:pPr algn="ctr" eaLnBrk="1" hangingPunct="1"/>
            <a:r>
              <a:rPr lang="en-US" altLang="en-US" sz="1800" dirty="0" smtClean="0">
                <a:cs typeface="Times New Roman" panose="02020603050405020304" pitchFamily="18" charset="0"/>
              </a:rPr>
              <a:t>Kim Swartwout, </a:t>
            </a:r>
            <a:r>
              <a:rPr lang="en-US" altLang="en-US" sz="1800" dirty="0">
                <a:cs typeface="Times New Roman" panose="02020603050405020304" pitchFamily="18" charset="0"/>
              </a:rPr>
              <a:t>PHR </a:t>
            </a:r>
          </a:p>
          <a:p>
            <a:pPr algn="ctr" eaLnBrk="1" hangingPunct="1"/>
            <a:r>
              <a:rPr lang="en-US" altLang="en-US" sz="1800" dirty="0">
                <a:cs typeface="Times New Roman" panose="02020603050405020304" pitchFamily="18" charset="0"/>
              </a:rPr>
              <a:t>Shari Constantino, PHR</a:t>
            </a:r>
          </a:p>
          <a:p>
            <a:pPr algn="ctr" eaLnBrk="1" hangingPunct="1"/>
            <a:endParaRPr lang="en-US" altLang="en-US" sz="2800" dirty="0">
              <a:cs typeface="Times New Roman" panose="02020603050405020304" pitchFamily="18" charset="0"/>
            </a:endParaRPr>
          </a:p>
        </p:txBody>
      </p:sp>
    </p:spTree>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FAIR LABOR STANDARDS ACT</a:t>
            </a:r>
            <a:endParaRPr lang="en-US" altLang="en-US" sz="2800" b="1" dirty="0" smtClean="0">
              <a:latin typeface="Times New Roman" panose="02020603050405020304" pitchFamily="18" charset="0"/>
            </a:endParaRPr>
          </a:p>
        </p:txBody>
      </p:sp>
      <p:sp>
        <p:nvSpPr>
          <p:cNvPr id="11267" name="Rectangle 3"/>
          <p:cNvSpPr>
            <a:spLocks noGrp="1" noChangeArrowheads="1"/>
          </p:cNvSpPr>
          <p:nvPr>
            <p:ph idx="1"/>
          </p:nvPr>
        </p:nvSpPr>
        <p:spPr>
          <a:xfrm>
            <a:off x="872066" y="2026693"/>
            <a:ext cx="7924800" cy="4525963"/>
          </a:xfrm>
        </p:spPr>
        <p:txBody>
          <a:bodyPr>
            <a:normAutofit/>
          </a:bodyPr>
          <a:lstStyle/>
          <a:p>
            <a:pPr eaLnBrk="1" hangingPunct="1">
              <a:lnSpc>
                <a:spcPct val="90000"/>
              </a:lnSpc>
              <a:buFontTx/>
              <a:buNone/>
            </a:pPr>
            <a:r>
              <a:rPr lang="en-US" altLang="en-US" sz="1800" dirty="0" smtClean="0">
                <a:latin typeface="Times New Roman" panose="02020603050405020304" pitchFamily="18" charset="0"/>
                <a:cs typeface="Times New Roman" panose="02020603050405020304" pitchFamily="18" charset="0"/>
              </a:rPr>
              <a:t>Computer Employees</a:t>
            </a:r>
          </a:p>
          <a:p>
            <a:pPr eaLnBrk="1" hangingPunct="1">
              <a:lnSpc>
                <a:spcPct val="90000"/>
              </a:lnSpc>
              <a:buFontTx/>
              <a:buNone/>
            </a:pPr>
            <a:endParaRPr lang="en-US" altLang="en-US" sz="800" dirty="0" smtClean="0">
              <a:latin typeface="Times New Roman" panose="02020603050405020304" pitchFamily="18" charset="0"/>
              <a:cs typeface="Times New Roman" panose="02020603050405020304" pitchFamily="18" charset="0"/>
            </a:endParaRPr>
          </a:p>
          <a:p>
            <a:pPr eaLnBrk="1" hangingPunct="1">
              <a:lnSpc>
                <a:spcPct val="90000"/>
              </a:lnSpc>
              <a:buClr>
                <a:schemeClr val="tx1"/>
              </a:buClr>
            </a:pPr>
            <a:r>
              <a:rPr lang="en-US" altLang="en-US" sz="1800" dirty="0" smtClean="0">
                <a:latin typeface="Times New Roman" panose="02020603050405020304" pitchFamily="18" charset="0"/>
                <a:cs typeface="Times New Roman" panose="02020603050405020304" pitchFamily="18" charset="0"/>
              </a:rPr>
              <a:t>Must meet the salary minimum with a salary of $455 per  week or $27.63 per hour</a:t>
            </a:r>
          </a:p>
          <a:p>
            <a:pPr eaLnBrk="1" hangingPunct="1">
              <a:lnSpc>
                <a:spcPct val="90000"/>
              </a:lnSpc>
              <a:buClr>
                <a:schemeClr val="tx1"/>
              </a:buClr>
              <a:buFontTx/>
              <a:buNone/>
            </a:pPr>
            <a:endParaRPr lang="en-US" altLang="en-US" sz="1000" dirty="0" smtClean="0">
              <a:latin typeface="Times New Roman" panose="02020603050405020304" pitchFamily="18" charset="0"/>
              <a:cs typeface="Times New Roman" panose="02020603050405020304" pitchFamily="18" charset="0"/>
            </a:endParaRPr>
          </a:p>
          <a:p>
            <a:pPr eaLnBrk="1" hangingPunct="1">
              <a:lnSpc>
                <a:spcPct val="90000"/>
              </a:lnSpc>
              <a:buClr>
                <a:schemeClr val="tx1"/>
              </a:buClr>
            </a:pPr>
            <a:r>
              <a:rPr lang="en-US" altLang="en-US" sz="1800" dirty="0" smtClean="0">
                <a:latin typeface="Times New Roman" panose="02020603050405020304" pitchFamily="18" charset="0"/>
                <a:cs typeface="Times New Roman" panose="02020603050405020304" pitchFamily="18" charset="0"/>
              </a:rPr>
              <a:t>Employee's primary duty must consist of:</a:t>
            </a:r>
            <a:br>
              <a:rPr lang="en-US" altLang="en-US" sz="1800" dirty="0" smtClean="0">
                <a:latin typeface="Times New Roman" panose="02020603050405020304" pitchFamily="18" charset="0"/>
                <a:cs typeface="Times New Roman" panose="02020603050405020304" pitchFamily="18" charset="0"/>
              </a:rPr>
            </a:br>
            <a:endParaRPr lang="en-US" altLang="en-US" sz="1000" dirty="0" smtClean="0">
              <a:latin typeface="Times New Roman" panose="02020603050405020304" pitchFamily="18" charset="0"/>
              <a:cs typeface="Times New Roman" panose="02020603050405020304" pitchFamily="18" charset="0"/>
            </a:endParaRPr>
          </a:p>
          <a:p>
            <a:pPr lvl="1" eaLnBrk="1" hangingPunct="1">
              <a:lnSpc>
                <a:spcPct val="90000"/>
              </a:lnSpc>
            </a:pPr>
            <a:r>
              <a:rPr lang="en-US" altLang="en-US" sz="1600" dirty="0" smtClean="0">
                <a:latin typeface="Times New Roman" panose="02020603050405020304" pitchFamily="18" charset="0"/>
                <a:cs typeface="Times New Roman" panose="02020603050405020304" pitchFamily="18" charset="0"/>
              </a:rPr>
              <a:t>Application of systems analysis techniques and procedures, including consulting with users, to determine hardware, software or system functional specifications;</a:t>
            </a:r>
            <a:br>
              <a:rPr lang="en-US" altLang="en-US" sz="1600" dirty="0" smtClean="0">
                <a:latin typeface="Times New Roman" panose="02020603050405020304" pitchFamily="18" charset="0"/>
                <a:cs typeface="Times New Roman" panose="02020603050405020304" pitchFamily="18" charset="0"/>
              </a:rPr>
            </a:br>
            <a:endParaRPr lang="en-US" altLang="en-US" sz="1600" dirty="0" smtClean="0">
              <a:latin typeface="Times New Roman" panose="02020603050405020304" pitchFamily="18" charset="0"/>
              <a:cs typeface="Times New Roman" panose="02020603050405020304" pitchFamily="18" charset="0"/>
            </a:endParaRPr>
          </a:p>
          <a:p>
            <a:pPr lvl="1" eaLnBrk="1" hangingPunct="1">
              <a:lnSpc>
                <a:spcPct val="90000"/>
              </a:lnSpc>
            </a:pPr>
            <a:r>
              <a:rPr lang="en-US" altLang="en-US" sz="1600" dirty="0" smtClean="0">
                <a:latin typeface="Times New Roman" panose="02020603050405020304" pitchFamily="18" charset="0"/>
                <a:cs typeface="Times New Roman" panose="02020603050405020304" pitchFamily="18" charset="0"/>
              </a:rPr>
              <a:t>Design, development, documentation, analysis, creation, testing or modification of computer systems or programs, including prototypes, based on and related to user or system design specifications;</a:t>
            </a:r>
            <a:br>
              <a:rPr lang="en-US" altLang="en-US" sz="1600" dirty="0" smtClean="0">
                <a:latin typeface="Times New Roman" panose="02020603050405020304" pitchFamily="18" charset="0"/>
                <a:cs typeface="Times New Roman" panose="02020603050405020304" pitchFamily="18" charset="0"/>
              </a:rPr>
            </a:br>
            <a:endParaRPr lang="en-US" altLang="en-US" sz="1600" dirty="0" smtClean="0">
              <a:latin typeface="Times New Roman" panose="02020603050405020304" pitchFamily="18" charset="0"/>
              <a:cs typeface="Times New Roman" panose="02020603050405020304" pitchFamily="18" charset="0"/>
            </a:endParaRPr>
          </a:p>
          <a:p>
            <a:pPr lvl="1" eaLnBrk="1" hangingPunct="1">
              <a:lnSpc>
                <a:spcPct val="90000"/>
              </a:lnSpc>
            </a:pPr>
            <a:r>
              <a:rPr lang="en-US" altLang="en-US" sz="1600" dirty="0" smtClean="0">
                <a:latin typeface="Times New Roman" panose="02020603050405020304" pitchFamily="18" charset="0"/>
                <a:cs typeface="Times New Roman" panose="02020603050405020304" pitchFamily="18" charset="0"/>
              </a:rPr>
              <a:t>Design, documentation, testing, creation or modification of computer programs related to machine operating systems; or</a:t>
            </a:r>
          </a:p>
        </p:txBody>
      </p:sp>
      <p:pic>
        <p:nvPicPr>
          <p:cNvPr id="11268" name="Picture 4" descr="C:\Documents and Settings\snf3\Local Settings\Temporary Internet Files\Content.IE5\6WAFE86D\MC900441335[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67600" y="304800"/>
            <a:ext cx="1524000" cy="175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slow">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FAIR LABOR STANDARDS ACT</a:t>
            </a:r>
            <a:endParaRPr lang="en-US" altLang="en-US" sz="2800" b="1" dirty="0" smtClean="0">
              <a:latin typeface="Times New Roman" panose="02020603050405020304" pitchFamily="18" charset="0"/>
            </a:endParaRPr>
          </a:p>
        </p:txBody>
      </p:sp>
      <p:sp>
        <p:nvSpPr>
          <p:cNvPr id="12291" name="Rectangle 3"/>
          <p:cNvSpPr>
            <a:spLocks noGrp="1" noChangeArrowheads="1"/>
          </p:cNvSpPr>
          <p:nvPr>
            <p:ph idx="1"/>
          </p:nvPr>
        </p:nvSpPr>
        <p:spPr>
          <a:xfrm>
            <a:off x="1066800" y="1981200"/>
            <a:ext cx="7704667" cy="4267200"/>
          </a:xfrm>
        </p:spPr>
        <p:txBody>
          <a:bodyPr>
            <a:normAutofit fontScale="92500" lnSpcReduction="10000"/>
          </a:bodyPr>
          <a:lstStyle/>
          <a:p>
            <a:pPr eaLnBrk="1" hangingPunct="1">
              <a:lnSpc>
                <a:spcPct val="90000"/>
              </a:lnSpc>
              <a:buFontTx/>
              <a:buNone/>
            </a:pPr>
            <a:r>
              <a:rPr lang="en-US" altLang="en-US" sz="1900" dirty="0" smtClean="0">
                <a:latin typeface="Times New Roman" panose="02020603050405020304" pitchFamily="18" charset="0"/>
                <a:cs typeface="Times New Roman" panose="02020603050405020304" pitchFamily="18" charset="0"/>
              </a:rPr>
              <a:t>Computer Employees (cont.)</a:t>
            </a:r>
          </a:p>
          <a:p>
            <a:pPr eaLnBrk="1" hangingPunct="1">
              <a:lnSpc>
                <a:spcPct val="90000"/>
              </a:lnSpc>
              <a:buFontTx/>
              <a:buNone/>
            </a:pPr>
            <a:endParaRPr lang="en-US" altLang="en-US" sz="1900" dirty="0" smtClean="0">
              <a:latin typeface="Times New Roman" panose="02020603050405020304" pitchFamily="18" charset="0"/>
              <a:cs typeface="Times New Roman" panose="02020603050405020304" pitchFamily="18" charset="0"/>
            </a:endParaRPr>
          </a:p>
          <a:p>
            <a:pPr lvl="1" eaLnBrk="1" hangingPunct="1">
              <a:lnSpc>
                <a:spcPct val="90000"/>
              </a:lnSpc>
              <a:buClrTx/>
            </a:pPr>
            <a:r>
              <a:rPr lang="en-US" altLang="en-US" sz="1900" dirty="0" smtClean="0">
                <a:latin typeface="Times New Roman" panose="02020603050405020304" pitchFamily="18" charset="0"/>
                <a:cs typeface="Times New Roman" panose="02020603050405020304" pitchFamily="18" charset="0"/>
              </a:rPr>
              <a:t>A combination of the aforementioned duties, the performance of which requires the same level of skills.</a:t>
            </a:r>
          </a:p>
          <a:p>
            <a:pPr eaLnBrk="1" hangingPunct="1">
              <a:lnSpc>
                <a:spcPct val="90000"/>
              </a:lnSpc>
              <a:buClrTx/>
              <a:buFontTx/>
              <a:buNone/>
            </a:pPr>
            <a:endParaRPr lang="en-US" altLang="en-US" sz="1900" dirty="0" smtClean="0">
              <a:latin typeface="Times New Roman" panose="02020603050405020304" pitchFamily="18" charset="0"/>
              <a:cs typeface="Times New Roman" panose="02020603050405020304" pitchFamily="18" charset="0"/>
            </a:endParaRPr>
          </a:p>
          <a:p>
            <a:pPr lvl="1" eaLnBrk="1" hangingPunct="1">
              <a:lnSpc>
                <a:spcPct val="90000"/>
              </a:lnSpc>
              <a:buClrTx/>
            </a:pPr>
            <a:r>
              <a:rPr lang="en-US" altLang="en-US" sz="1900" dirty="0" smtClean="0">
                <a:latin typeface="Times New Roman" panose="02020603050405020304" pitchFamily="18" charset="0"/>
                <a:cs typeface="Times New Roman" panose="02020603050405020304" pitchFamily="18" charset="0"/>
              </a:rPr>
              <a:t>Computer employee exemption does not include </a:t>
            </a:r>
          </a:p>
          <a:p>
            <a:pPr lvl="2" eaLnBrk="1" hangingPunct="1">
              <a:lnSpc>
                <a:spcPct val="90000"/>
              </a:lnSpc>
            </a:pPr>
            <a:r>
              <a:rPr lang="en-US" altLang="en-US" sz="1700" dirty="0" smtClean="0">
                <a:latin typeface="Times New Roman" panose="02020603050405020304" pitchFamily="18" charset="0"/>
                <a:cs typeface="Times New Roman" panose="02020603050405020304" pitchFamily="18" charset="0"/>
              </a:rPr>
              <a:t>Employees engaged in the manufacture or repair of computer hardware and related equipment. </a:t>
            </a:r>
          </a:p>
          <a:p>
            <a:pPr lvl="2" eaLnBrk="1" hangingPunct="1">
              <a:lnSpc>
                <a:spcPct val="90000"/>
              </a:lnSpc>
            </a:pPr>
            <a:r>
              <a:rPr lang="en-US" altLang="en-US" sz="1700" dirty="0" smtClean="0">
                <a:latin typeface="Times New Roman" panose="02020603050405020304" pitchFamily="18" charset="0"/>
                <a:cs typeface="Times New Roman" panose="02020603050405020304" pitchFamily="18" charset="0"/>
              </a:rPr>
              <a:t>Employees whose work is highly dependent upon, or facilitated by, the use of computers and computer software programs (e.g., engineers, drafters and others skilled in computer-aided design software), but who are not primarily engaged in computer systems analysis and programming </a:t>
            </a:r>
          </a:p>
          <a:p>
            <a:pPr lvl="2" eaLnBrk="1" hangingPunct="1">
              <a:lnSpc>
                <a:spcPct val="90000"/>
              </a:lnSpc>
            </a:pPr>
            <a:r>
              <a:rPr lang="en-US" altLang="en-US" sz="1700" dirty="0" smtClean="0">
                <a:latin typeface="Times New Roman" panose="02020603050405020304" pitchFamily="18" charset="0"/>
                <a:cs typeface="Times New Roman" panose="02020603050405020304" pitchFamily="18" charset="0"/>
              </a:rPr>
              <a:t>Other similarly skilled computer-related occupations identified in the primary duties test described above, are also not exempt under the computer employee exemption.</a:t>
            </a:r>
            <a:br>
              <a:rPr lang="en-US" altLang="en-US" sz="1700" dirty="0" smtClean="0">
                <a:latin typeface="Times New Roman" panose="02020603050405020304" pitchFamily="18" charset="0"/>
                <a:cs typeface="Times New Roman" panose="02020603050405020304" pitchFamily="18" charset="0"/>
              </a:rPr>
            </a:br>
            <a:endParaRPr lang="en-US" altLang="en-US" sz="1700" dirty="0" smtClean="0">
              <a:latin typeface="Times New Roman" panose="02020603050405020304" pitchFamily="18" charset="0"/>
              <a:cs typeface="Times New Roman" panose="02020603050405020304" pitchFamily="18" charset="0"/>
            </a:endParaRPr>
          </a:p>
        </p:txBody>
      </p:sp>
    </p:spTree>
  </p:cSld>
  <p:clrMapOvr>
    <a:masterClrMapping/>
  </p:clrMapOvr>
  <p:transition spd="slow">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FAIR LABOR STANDARDS ACT</a:t>
            </a:r>
            <a:endParaRPr lang="en-US" altLang="en-US" sz="2800" b="1" dirty="0" smtClean="0">
              <a:latin typeface="Times New Roman" panose="02020603050405020304" pitchFamily="18" charset="0"/>
            </a:endParaRPr>
          </a:p>
        </p:txBody>
      </p:sp>
      <p:sp>
        <p:nvSpPr>
          <p:cNvPr id="13315" name="Rectangle 3"/>
          <p:cNvSpPr>
            <a:spLocks noGrp="1" noChangeArrowheads="1"/>
          </p:cNvSpPr>
          <p:nvPr>
            <p:ph idx="1"/>
          </p:nvPr>
        </p:nvSpPr>
        <p:spPr>
          <a:xfrm>
            <a:off x="982133" y="2133600"/>
            <a:ext cx="7704667" cy="3332816"/>
          </a:xfrm>
        </p:spPr>
        <p:txBody>
          <a:bodyPr/>
          <a:lstStyle/>
          <a:p>
            <a:pPr eaLnBrk="1" hangingPunct="1">
              <a:buFontTx/>
              <a:buNone/>
            </a:pPr>
            <a:r>
              <a:rPr lang="en-US" altLang="en-US" sz="1800" dirty="0" smtClean="0">
                <a:latin typeface="Times New Roman" panose="02020603050405020304" pitchFamily="18" charset="0"/>
                <a:cs typeface="Times New Roman" panose="02020603050405020304" pitchFamily="18" charset="0"/>
              </a:rPr>
              <a:t>Improper Deductions</a:t>
            </a:r>
          </a:p>
          <a:p>
            <a:pPr eaLnBrk="1" hangingPunct="1">
              <a:buFontTx/>
              <a:buNone/>
            </a:pPr>
            <a:endParaRPr lang="en-US" altLang="en-US" sz="1800" dirty="0" smtClean="0">
              <a:latin typeface="Times New Roman" panose="02020603050405020304" pitchFamily="18" charset="0"/>
              <a:cs typeface="Times New Roman" panose="02020603050405020304" pitchFamily="18" charset="0"/>
            </a:endParaRPr>
          </a:p>
          <a:p>
            <a:pPr eaLnBrk="1" hangingPunct="1">
              <a:buClr>
                <a:schemeClr val="tx1"/>
              </a:buClr>
            </a:pPr>
            <a:r>
              <a:rPr lang="en-US" altLang="en-US" sz="1800" b="0" dirty="0" smtClean="0">
                <a:latin typeface="Times New Roman" panose="02020603050405020304" pitchFamily="18" charset="0"/>
                <a:cs typeface="Times New Roman" panose="02020603050405020304" pitchFamily="18" charset="0"/>
              </a:rPr>
              <a:t>Employers who make improper deductions may lose the exemption if they did not intend to pay on a salary basis.</a:t>
            </a:r>
          </a:p>
          <a:p>
            <a:pPr eaLnBrk="1" hangingPunct="1">
              <a:buClr>
                <a:schemeClr val="tx1"/>
              </a:buClr>
              <a:buFontTx/>
              <a:buNone/>
            </a:pPr>
            <a:endParaRPr lang="en-US" altLang="en-US" sz="1800" b="0" dirty="0" smtClean="0">
              <a:latin typeface="Times New Roman" panose="02020603050405020304" pitchFamily="18" charset="0"/>
              <a:cs typeface="Times New Roman" panose="02020603050405020304" pitchFamily="18" charset="0"/>
            </a:endParaRPr>
          </a:p>
          <a:p>
            <a:pPr eaLnBrk="1" hangingPunct="1">
              <a:buClr>
                <a:schemeClr val="tx1"/>
              </a:buClr>
            </a:pPr>
            <a:r>
              <a:rPr lang="en-US" altLang="en-US" sz="1800" b="0" dirty="0" smtClean="0">
                <a:latin typeface="Times New Roman" panose="02020603050405020304" pitchFamily="18" charset="0"/>
                <a:cs typeface="Times New Roman" panose="02020603050405020304" pitchFamily="18" charset="0"/>
              </a:rPr>
              <a:t>Example: An exempt employee is normally not subject to deductions for illness in less than full-day increments. (An FMLA exception may occur.)</a:t>
            </a:r>
          </a:p>
          <a:p>
            <a:pPr eaLnBrk="1" hangingPunct="1">
              <a:buFontTx/>
              <a:buNone/>
            </a:pPr>
            <a:endParaRPr lang="en-US" altLang="en-US" sz="1800" dirty="0" smtClean="0"/>
          </a:p>
        </p:txBody>
      </p:sp>
    </p:spTree>
  </p:cSld>
  <p:clrMapOvr>
    <a:masterClrMapping/>
  </p:clrMapOvr>
  <p:transition spd="slow">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FAIR LABOR STANDARDS ACT</a:t>
            </a:r>
            <a:endParaRPr lang="en-US" altLang="en-US" sz="2800" b="1" dirty="0" smtClean="0">
              <a:latin typeface="Times New Roman" panose="02020603050405020304" pitchFamily="18" charset="0"/>
            </a:endParaRPr>
          </a:p>
        </p:txBody>
      </p:sp>
      <p:sp>
        <p:nvSpPr>
          <p:cNvPr id="14339" name="Rectangle 3"/>
          <p:cNvSpPr>
            <a:spLocks noGrp="1" noChangeArrowheads="1"/>
          </p:cNvSpPr>
          <p:nvPr>
            <p:ph idx="1"/>
          </p:nvPr>
        </p:nvSpPr>
        <p:spPr>
          <a:xfrm>
            <a:off x="1002605" y="2057400"/>
            <a:ext cx="7704667" cy="3332816"/>
          </a:xfrm>
        </p:spPr>
        <p:txBody>
          <a:bodyPr>
            <a:normAutofit lnSpcReduction="10000"/>
          </a:bodyPr>
          <a:lstStyle/>
          <a:p>
            <a:pPr eaLnBrk="1" hangingPunct="1">
              <a:buFontTx/>
              <a:buNone/>
            </a:pPr>
            <a:r>
              <a:rPr lang="en-US" altLang="en-US" sz="1800" dirty="0" smtClean="0">
                <a:latin typeface="Times New Roman" panose="02020603050405020304" pitchFamily="18" charset="0"/>
                <a:cs typeface="Times New Roman" panose="02020603050405020304" pitchFamily="18" charset="0"/>
              </a:rPr>
              <a:t>Safe Harbor</a:t>
            </a:r>
          </a:p>
          <a:p>
            <a:pPr eaLnBrk="1" hangingPunct="1">
              <a:lnSpc>
                <a:spcPct val="90000"/>
              </a:lnSpc>
              <a:buFontTx/>
              <a:buNone/>
            </a:pPr>
            <a:r>
              <a:rPr lang="en-US" altLang="en-US" sz="1800" dirty="0" smtClean="0">
                <a:latin typeface="Times New Roman" panose="02020603050405020304" pitchFamily="18" charset="0"/>
                <a:cs typeface="Times New Roman" panose="02020603050405020304" pitchFamily="18" charset="0"/>
              </a:rPr>
              <a:t>A “safe harbor” exists if:</a:t>
            </a:r>
          </a:p>
          <a:p>
            <a:pPr eaLnBrk="1" hangingPunct="1">
              <a:lnSpc>
                <a:spcPct val="90000"/>
              </a:lnSpc>
              <a:buFontTx/>
              <a:buNone/>
            </a:pPr>
            <a:endParaRPr lang="en-US" altLang="en-US" sz="1800" dirty="0" smtClean="0">
              <a:latin typeface="Times New Roman" panose="02020603050405020304" pitchFamily="18" charset="0"/>
              <a:cs typeface="Times New Roman" panose="02020603050405020304" pitchFamily="18" charset="0"/>
            </a:endParaRPr>
          </a:p>
          <a:p>
            <a:pPr eaLnBrk="1" hangingPunct="1">
              <a:lnSpc>
                <a:spcPct val="90000"/>
              </a:lnSpc>
              <a:buClr>
                <a:schemeClr val="tx1"/>
              </a:buClr>
            </a:pPr>
            <a:r>
              <a:rPr lang="en-US" altLang="en-US" sz="1800" b="0" dirty="0" smtClean="0">
                <a:latin typeface="Times New Roman" panose="02020603050405020304" pitchFamily="18" charset="0"/>
                <a:cs typeface="Times New Roman" panose="02020603050405020304" pitchFamily="18" charset="0"/>
              </a:rPr>
              <a:t>The employer has a clearly communicated policy prohibiting improper pay deductions.</a:t>
            </a:r>
          </a:p>
          <a:p>
            <a:pPr eaLnBrk="1" hangingPunct="1">
              <a:lnSpc>
                <a:spcPct val="90000"/>
              </a:lnSpc>
              <a:buClr>
                <a:schemeClr val="tx1"/>
              </a:buClr>
            </a:pPr>
            <a:endParaRPr lang="en-US" altLang="en-US" sz="1800" b="0" dirty="0" smtClean="0">
              <a:latin typeface="Times New Roman" panose="02020603050405020304" pitchFamily="18" charset="0"/>
              <a:cs typeface="Times New Roman" panose="02020603050405020304" pitchFamily="18" charset="0"/>
            </a:endParaRPr>
          </a:p>
          <a:p>
            <a:pPr eaLnBrk="1" hangingPunct="1">
              <a:lnSpc>
                <a:spcPct val="90000"/>
              </a:lnSpc>
              <a:buClr>
                <a:schemeClr val="tx1"/>
              </a:buClr>
            </a:pPr>
            <a:r>
              <a:rPr lang="en-US" altLang="en-US" sz="1800" b="0" dirty="0" smtClean="0">
                <a:latin typeface="Times New Roman" panose="02020603050405020304" pitchFamily="18" charset="0"/>
                <a:cs typeface="Times New Roman" panose="02020603050405020304" pitchFamily="18" charset="0"/>
              </a:rPr>
              <a:t>An employee is reimbursed for any improper deductions.</a:t>
            </a:r>
          </a:p>
          <a:p>
            <a:pPr eaLnBrk="1" hangingPunct="1">
              <a:lnSpc>
                <a:spcPct val="90000"/>
              </a:lnSpc>
              <a:buClr>
                <a:schemeClr val="tx1"/>
              </a:buClr>
              <a:buFontTx/>
              <a:buNone/>
            </a:pPr>
            <a:endParaRPr lang="en-US" altLang="en-US" sz="1800" b="0" dirty="0" smtClean="0">
              <a:latin typeface="Times New Roman" panose="02020603050405020304" pitchFamily="18" charset="0"/>
              <a:cs typeface="Times New Roman" panose="02020603050405020304" pitchFamily="18" charset="0"/>
            </a:endParaRPr>
          </a:p>
          <a:p>
            <a:pPr eaLnBrk="1" hangingPunct="1">
              <a:lnSpc>
                <a:spcPct val="90000"/>
              </a:lnSpc>
              <a:buClr>
                <a:schemeClr val="tx1"/>
              </a:buClr>
            </a:pPr>
            <a:r>
              <a:rPr lang="en-US" altLang="en-US" sz="1800" b="0" dirty="0" smtClean="0">
                <a:latin typeface="Times New Roman" panose="02020603050405020304" pitchFamily="18" charset="0"/>
                <a:cs typeface="Times New Roman" panose="02020603050405020304" pitchFamily="18" charset="0"/>
              </a:rPr>
              <a:t>The company makes a good-faith effort to comply in the future.</a:t>
            </a:r>
          </a:p>
          <a:p>
            <a:pPr eaLnBrk="1" hangingPunct="1">
              <a:buFontTx/>
              <a:buNone/>
            </a:pPr>
            <a:endParaRPr lang="en-US" altLang="en-US" sz="1800" dirty="0" smtClean="0">
              <a:latin typeface="Times New Roman" panose="02020603050405020304" pitchFamily="18" charset="0"/>
              <a:cs typeface="Times New Roman" panose="02020603050405020304" pitchFamily="18" charset="0"/>
            </a:endParaRPr>
          </a:p>
        </p:txBody>
      </p:sp>
    </p:spTree>
  </p:cSld>
  <p:clrMapOvr>
    <a:masterClrMapping/>
  </p:clrMapOvr>
  <p:transition spd="slow">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FAIR LABOR STANDARDS ACT</a:t>
            </a:r>
            <a:endParaRPr lang="en-US" altLang="en-US" sz="2800" b="1" dirty="0" smtClean="0">
              <a:latin typeface="Times New Roman" panose="02020603050405020304" pitchFamily="18" charset="0"/>
            </a:endParaRPr>
          </a:p>
        </p:txBody>
      </p:sp>
      <p:sp>
        <p:nvSpPr>
          <p:cNvPr id="15363" name="Rectangle 3"/>
          <p:cNvSpPr>
            <a:spLocks noGrp="1" noChangeArrowheads="1"/>
          </p:cNvSpPr>
          <p:nvPr>
            <p:ph idx="1"/>
          </p:nvPr>
        </p:nvSpPr>
        <p:spPr>
          <a:xfrm>
            <a:off x="609600" y="1625387"/>
            <a:ext cx="8534400" cy="3428999"/>
          </a:xfrm>
        </p:spPr>
        <p:txBody>
          <a:bodyPr/>
          <a:lstStyle/>
          <a:p>
            <a:pPr>
              <a:buClrTx/>
            </a:pPr>
            <a:r>
              <a:rPr lang="en-US" altLang="en-US" sz="1800" dirty="0">
                <a:latin typeface="Times New Roman" panose="02020603050405020304" pitchFamily="18" charset="0"/>
                <a:cs typeface="Times New Roman" panose="02020603050405020304" pitchFamily="18" charset="0"/>
              </a:rPr>
              <a:t>FLSA Minimum Wage Provisions</a:t>
            </a:r>
          </a:p>
          <a:p>
            <a:pPr eaLnBrk="1" hangingPunct="1">
              <a:buClrTx/>
            </a:pPr>
            <a:r>
              <a:rPr lang="en-US" altLang="en-US" sz="1800" b="0" dirty="0" smtClean="0">
                <a:latin typeface="Times New Roman" panose="02020603050405020304" pitchFamily="18" charset="0"/>
                <a:cs typeface="Times New Roman" panose="02020603050405020304" pitchFamily="18" charset="0"/>
              </a:rPr>
              <a:t>New York State current hourly minimum rate is $9.00</a:t>
            </a:r>
          </a:p>
          <a:p>
            <a:pPr eaLnBrk="1" hangingPunct="1">
              <a:buFontTx/>
              <a:buNone/>
            </a:pPr>
            <a:endParaRPr lang="en-US" altLang="en-US" sz="1800" dirty="0" smtClean="0">
              <a:latin typeface="Times New Roman" panose="02020603050405020304" pitchFamily="18" charset="0"/>
              <a:cs typeface="Times New Roman" panose="02020603050405020304" pitchFamily="18" charset="0"/>
            </a:endParaRPr>
          </a:p>
          <a:p>
            <a:pPr eaLnBrk="1" hangingPunct="1">
              <a:buFontTx/>
              <a:buNone/>
            </a:pPr>
            <a:endParaRPr lang="en-US" altLang="en-US" sz="1800" dirty="0" smtClean="0">
              <a:latin typeface="Times New Roman" panose="02020603050405020304" pitchFamily="18" charset="0"/>
              <a:cs typeface="Times New Roman" panose="02020603050405020304" pitchFamily="18" charset="0"/>
            </a:endParaRPr>
          </a:p>
        </p:txBody>
      </p:sp>
      <p:pic>
        <p:nvPicPr>
          <p:cNvPr id="15364" name="Picture 5" descr="C:\Documents and Settings\snf3\Local Settings\Temporary Internet Files\Content.IE5\L0VLGQ8M\MC900334386[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477000" y="5073720"/>
            <a:ext cx="1958975" cy="1652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4" name="Table 3"/>
          <p:cNvGraphicFramePr>
            <a:graphicFrameLocks noGrp="1"/>
          </p:cNvGraphicFramePr>
          <p:nvPr>
            <p:extLst>
              <p:ext uri="{D42A27DB-BD31-4B8C-83A1-F6EECF244321}">
                <p14:modId xmlns:p14="http://schemas.microsoft.com/office/powerpoint/2010/main" xmlns="" val="2526727463"/>
              </p:ext>
            </p:extLst>
          </p:nvPr>
        </p:nvGraphicFramePr>
        <p:xfrm>
          <a:off x="567266" y="3988191"/>
          <a:ext cx="8283576" cy="901486"/>
        </p:xfrm>
        <a:graphic>
          <a:graphicData uri="http://schemas.openxmlformats.org/drawingml/2006/table">
            <a:tbl>
              <a:tblPr/>
              <a:tblGrid>
                <a:gridCol w="2148386"/>
                <a:gridCol w="1219200"/>
                <a:gridCol w="1219200"/>
                <a:gridCol w="1295400"/>
                <a:gridCol w="1219200"/>
                <a:gridCol w="1182190"/>
              </a:tblGrid>
              <a:tr h="0">
                <a:tc>
                  <a:txBody>
                    <a:bodyPr/>
                    <a:lstStyle/>
                    <a:p>
                      <a:pPr algn="l" fontAlgn="t"/>
                      <a:r>
                        <a:rPr lang="en-US" sz="1500" b="1" dirty="0">
                          <a:solidFill>
                            <a:srgbClr val="656565"/>
                          </a:solidFill>
                          <a:effectLst/>
                          <a:latin typeface="Times New Roman" panose="02020603050405020304" pitchFamily="18" charset="0"/>
                          <a:cs typeface="Times New Roman" panose="02020603050405020304" pitchFamily="18" charset="0"/>
                        </a:rPr>
                        <a:t>Location</a:t>
                      </a:r>
                    </a:p>
                  </a:txBody>
                  <a:tcPr marL="32724" marR="32724" marT="32724" marB="32724">
                    <a:lnL w="9525" cap="flat" cmpd="sng" algn="ctr">
                      <a:solidFill>
                        <a:srgbClr val="D5D5D5"/>
                      </a:solidFill>
                      <a:prstDash val="solid"/>
                      <a:round/>
                      <a:headEnd type="none" w="med" len="med"/>
                      <a:tailEnd type="none" w="med" len="med"/>
                    </a:lnL>
                    <a:lnR w="9525" cap="flat" cmpd="sng" algn="ctr">
                      <a:solidFill>
                        <a:srgbClr val="D5D5D5"/>
                      </a:solidFill>
                      <a:prstDash val="solid"/>
                      <a:round/>
                      <a:headEnd type="none" w="med" len="med"/>
                      <a:tailEnd type="none" w="med" len="med"/>
                    </a:lnR>
                    <a:lnT w="9525" cap="flat" cmpd="sng" algn="ctr">
                      <a:solidFill>
                        <a:srgbClr val="D5D5D5"/>
                      </a:solidFill>
                      <a:prstDash val="solid"/>
                      <a:round/>
                      <a:headEnd type="none" w="med" len="med"/>
                      <a:tailEnd type="none" w="med" len="med"/>
                    </a:lnT>
                    <a:lnB w="9525" cap="flat" cmpd="sng" algn="ctr">
                      <a:solidFill>
                        <a:srgbClr val="D5D5D5"/>
                      </a:solidFill>
                      <a:prstDash val="solid"/>
                      <a:round/>
                      <a:headEnd type="none" w="med" len="med"/>
                      <a:tailEnd type="none" w="med" len="med"/>
                    </a:lnB>
                    <a:solidFill>
                      <a:srgbClr val="F0F0F0"/>
                    </a:solidFill>
                  </a:tcPr>
                </a:tc>
                <a:tc>
                  <a:txBody>
                    <a:bodyPr/>
                    <a:lstStyle/>
                    <a:p>
                      <a:pPr algn="ctr" fontAlgn="t"/>
                      <a:r>
                        <a:rPr lang="en-US" sz="1500" b="1" dirty="0">
                          <a:solidFill>
                            <a:srgbClr val="656565"/>
                          </a:solidFill>
                          <a:effectLst/>
                          <a:latin typeface="Times New Roman" panose="02020603050405020304" pitchFamily="18" charset="0"/>
                          <a:cs typeface="Times New Roman" panose="02020603050405020304" pitchFamily="18" charset="0"/>
                        </a:rPr>
                        <a:t>12/31/16</a:t>
                      </a:r>
                    </a:p>
                  </a:txBody>
                  <a:tcPr marL="32724" marR="32724" marT="32724" marB="32724">
                    <a:lnL w="9525" cap="flat" cmpd="sng" algn="ctr">
                      <a:solidFill>
                        <a:srgbClr val="D5D5D5"/>
                      </a:solidFill>
                      <a:prstDash val="solid"/>
                      <a:round/>
                      <a:headEnd type="none" w="med" len="med"/>
                      <a:tailEnd type="none" w="med" len="med"/>
                    </a:lnL>
                    <a:lnR w="9525" cap="flat" cmpd="sng" algn="ctr">
                      <a:solidFill>
                        <a:srgbClr val="D5D5D5"/>
                      </a:solidFill>
                      <a:prstDash val="solid"/>
                      <a:round/>
                      <a:headEnd type="none" w="med" len="med"/>
                      <a:tailEnd type="none" w="med" len="med"/>
                    </a:lnR>
                    <a:lnT w="9525" cap="flat" cmpd="sng" algn="ctr">
                      <a:solidFill>
                        <a:srgbClr val="D5D5D5"/>
                      </a:solidFill>
                      <a:prstDash val="solid"/>
                      <a:round/>
                      <a:headEnd type="none" w="med" len="med"/>
                      <a:tailEnd type="none" w="med" len="med"/>
                    </a:lnT>
                    <a:lnB w="9525" cap="flat" cmpd="sng" algn="ctr">
                      <a:solidFill>
                        <a:srgbClr val="D5D5D5"/>
                      </a:solidFill>
                      <a:prstDash val="solid"/>
                      <a:round/>
                      <a:headEnd type="none" w="med" len="med"/>
                      <a:tailEnd type="none" w="med" len="med"/>
                    </a:lnB>
                    <a:solidFill>
                      <a:srgbClr val="F0F0F0"/>
                    </a:solidFill>
                  </a:tcPr>
                </a:tc>
                <a:tc>
                  <a:txBody>
                    <a:bodyPr/>
                    <a:lstStyle/>
                    <a:p>
                      <a:pPr algn="ctr" fontAlgn="t"/>
                      <a:r>
                        <a:rPr lang="en-US" sz="1500" b="1" dirty="0">
                          <a:solidFill>
                            <a:srgbClr val="656565"/>
                          </a:solidFill>
                          <a:effectLst/>
                          <a:latin typeface="Times New Roman" panose="02020603050405020304" pitchFamily="18" charset="0"/>
                          <a:cs typeface="Times New Roman" panose="02020603050405020304" pitchFamily="18" charset="0"/>
                        </a:rPr>
                        <a:t>12/31/17</a:t>
                      </a:r>
                    </a:p>
                  </a:txBody>
                  <a:tcPr marL="32724" marR="32724" marT="32724" marB="32724">
                    <a:lnL w="9525" cap="flat" cmpd="sng" algn="ctr">
                      <a:solidFill>
                        <a:srgbClr val="D5D5D5"/>
                      </a:solidFill>
                      <a:prstDash val="solid"/>
                      <a:round/>
                      <a:headEnd type="none" w="med" len="med"/>
                      <a:tailEnd type="none" w="med" len="med"/>
                    </a:lnL>
                    <a:lnR w="9525" cap="flat" cmpd="sng" algn="ctr">
                      <a:solidFill>
                        <a:srgbClr val="D5D5D5"/>
                      </a:solidFill>
                      <a:prstDash val="solid"/>
                      <a:round/>
                      <a:headEnd type="none" w="med" len="med"/>
                      <a:tailEnd type="none" w="med" len="med"/>
                    </a:lnR>
                    <a:lnT w="9525" cap="flat" cmpd="sng" algn="ctr">
                      <a:solidFill>
                        <a:srgbClr val="D5D5D5"/>
                      </a:solidFill>
                      <a:prstDash val="solid"/>
                      <a:round/>
                      <a:headEnd type="none" w="med" len="med"/>
                      <a:tailEnd type="none" w="med" len="med"/>
                    </a:lnT>
                    <a:lnB w="9525" cap="flat" cmpd="sng" algn="ctr">
                      <a:solidFill>
                        <a:srgbClr val="D5D5D5"/>
                      </a:solidFill>
                      <a:prstDash val="solid"/>
                      <a:round/>
                      <a:headEnd type="none" w="med" len="med"/>
                      <a:tailEnd type="none" w="med" len="med"/>
                    </a:lnB>
                    <a:solidFill>
                      <a:srgbClr val="F0F0F0"/>
                    </a:solidFill>
                  </a:tcPr>
                </a:tc>
                <a:tc>
                  <a:txBody>
                    <a:bodyPr/>
                    <a:lstStyle/>
                    <a:p>
                      <a:pPr algn="ctr" fontAlgn="t"/>
                      <a:r>
                        <a:rPr lang="en-US" sz="1500" b="1">
                          <a:solidFill>
                            <a:srgbClr val="656565"/>
                          </a:solidFill>
                          <a:effectLst/>
                          <a:latin typeface="Times New Roman" panose="02020603050405020304" pitchFamily="18" charset="0"/>
                          <a:cs typeface="Times New Roman" panose="02020603050405020304" pitchFamily="18" charset="0"/>
                        </a:rPr>
                        <a:t>12/31/18</a:t>
                      </a:r>
                    </a:p>
                  </a:txBody>
                  <a:tcPr marL="32724" marR="32724" marT="32724" marB="32724">
                    <a:lnL w="9525" cap="flat" cmpd="sng" algn="ctr">
                      <a:solidFill>
                        <a:srgbClr val="D5D5D5"/>
                      </a:solidFill>
                      <a:prstDash val="solid"/>
                      <a:round/>
                      <a:headEnd type="none" w="med" len="med"/>
                      <a:tailEnd type="none" w="med" len="med"/>
                    </a:lnL>
                    <a:lnR w="9525" cap="flat" cmpd="sng" algn="ctr">
                      <a:solidFill>
                        <a:srgbClr val="D5D5D5"/>
                      </a:solidFill>
                      <a:prstDash val="solid"/>
                      <a:round/>
                      <a:headEnd type="none" w="med" len="med"/>
                      <a:tailEnd type="none" w="med" len="med"/>
                    </a:lnR>
                    <a:lnT w="9525" cap="flat" cmpd="sng" algn="ctr">
                      <a:solidFill>
                        <a:srgbClr val="D5D5D5"/>
                      </a:solidFill>
                      <a:prstDash val="solid"/>
                      <a:round/>
                      <a:headEnd type="none" w="med" len="med"/>
                      <a:tailEnd type="none" w="med" len="med"/>
                    </a:lnT>
                    <a:lnB w="9525" cap="flat" cmpd="sng" algn="ctr">
                      <a:solidFill>
                        <a:srgbClr val="D5D5D5"/>
                      </a:solidFill>
                      <a:prstDash val="solid"/>
                      <a:round/>
                      <a:headEnd type="none" w="med" len="med"/>
                      <a:tailEnd type="none" w="med" len="med"/>
                    </a:lnB>
                    <a:solidFill>
                      <a:srgbClr val="F0F0F0"/>
                    </a:solidFill>
                  </a:tcPr>
                </a:tc>
                <a:tc>
                  <a:txBody>
                    <a:bodyPr/>
                    <a:lstStyle/>
                    <a:p>
                      <a:pPr algn="ctr" fontAlgn="t"/>
                      <a:r>
                        <a:rPr lang="en-US" sz="1500" b="1" dirty="0">
                          <a:solidFill>
                            <a:srgbClr val="656565"/>
                          </a:solidFill>
                          <a:effectLst/>
                          <a:latin typeface="Times New Roman" panose="02020603050405020304" pitchFamily="18" charset="0"/>
                          <a:cs typeface="Times New Roman" panose="02020603050405020304" pitchFamily="18" charset="0"/>
                        </a:rPr>
                        <a:t>12/31/19</a:t>
                      </a:r>
                    </a:p>
                  </a:txBody>
                  <a:tcPr marL="32724" marR="32724" marT="32724" marB="32724">
                    <a:lnL w="9525" cap="flat" cmpd="sng" algn="ctr">
                      <a:solidFill>
                        <a:srgbClr val="D5D5D5"/>
                      </a:solidFill>
                      <a:prstDash val="solid"/>
                      <a:round/>
                      <a:headEnd type="none" w="med" len="med"/>
                      <a:tailEnd type="none" w="med" len="med"/>
                    </a:lnL>
                    <a:lnR w="9525" cap="flat" cmpd="sng" algn="ctr">
                      <a:solidFill>
                        <a:srgbClr val="D5D5D5"/>
                      </a:solidFill>
                      <a:prstDash val="solid"/>
                      <a:round/>
                      <a:headEnd type="none" w="med" len="med"/>
                      <a:tailEnd type="none" w="med" len="med"/>
                    </a:lnR>
                    <a:lnT w="9525" cap="flat" cmpd="sng" algn="ctr">
                      <a:solidFill>
                        <a:srgbClr val="D5D5D5"/>
                      </a:solidFill>
                      <a:prstDash val="solid"/>
                      <a:round/>
                      <a:headEnd type="none" w="med" len="med"/>
                      <a:tailEnd type="none" w="med" len="med"/>
                    </a:lnT>
                    <a:lnB w="9525" cap="flat" cmpd="sng" algn="ctr">
                      <a:solidFill>
                        <a:srgbClr val="D5D5D5"/>
                      </a:solidFill>
                      <a:prstDash val="solid"/>
                      <a:round/>
                      <a:headEnd type="none" w="med" len="med"/>
                      <a:tailEnd type="none" w="med" len="med"/>
                    </a:lnB>
                    <a:solidFill>
                      <a:srgbClr val="F0F0F0"/>
                    </a:solidFill>
                  </a:tcPr>
                </a:tc>
                <a:tc>
                  <a:txBody>
                    <a:bodyPr/>
                    <a:lstStyle/>
                    <a:p>
                      <a:pPr algn="ctr" fontAlgn="t"/>
                      <a:r>
                        <a:rPr lang="en-US" sz="1500" b="1" dirty="0">
                          <a:solidFill>
                            <a:srgbClr val="656565"/>
                          </a:solidFill>
                          <a:effectLst/>
                          <a:latin typeface="Times New Roman" panose="02020603050405020304" pitchFamily="18" charset="0"/>
                          <a:cs typeface="Times New Roman" panose="02020603050405020304" pitchFamily="18" charset="0"/>
                        </a:rPr>
                        <a:t>12/31/20</a:t>
                      </a:r>
                    </a:p>
                  </a:txBody>
                  <a:tcPr marL="32724" marR="32724" marT="32724" marB="32724">
                    <a:lnL w="9525" cap="flat" cmpd="sng" algn="ctr">
                      <a:solidFill>
                        <a:srgbClr val="D5D5D5"/>
                      </a:solidFill>
                      <a:prstDash val="solid"/>
                      <a:round/>
                      <a:headEnd type="none" w="med" len="med"/>
                      <a:tailEnd type="none" w="med" len="med"/>
                    </a:lnL>
                    <a:lnR w="9525" cap="flat" cmpd="sng" algn="ctr">
                      <a:solidFill>
                        <a:srgbClr val="D5D5D5"/>
                      </a:solidFill>
                      <a:prstDash val="solid"/>
                      <a:round/>
                      <a:headEnd type="none" w="med" len="med"/>
                      <a:tailEnd type="none" w="med" len="med"/>
                    </a:lnR>
                    <a:lnT w="9525" cap="flat" cmpd="sng" algn="ctr">
                      <a:solidFill>
                        <a:srgbClr val="D5D5D5"/>
                      </a:solidFill>
                      <a:prstDash val="solid"/>
                      <a:round/>
                      <a:headEnd type="none" w="med" len="med"/>
                      <a:tailEnd type="none" w="med" len="med"/>
                    </a:lnT>
                    <a:lnB w="9525" cap="flat" cmpd="sng" algn="ctr">
                      <a:solidFill>
                        <a:srgbClr val="D5D5D5"/>
                      </a:solidFill>
                      <a:prstDash val="solid"/>
                      <a:round/>
                      <a:headEnd type="none" w="med" len="med"/>
                      <a:tailEnd type="none" w="med" len="med"/>
                    </a:lnB>
                    <a:solidFill>
                      <a:srgbClr val="F0F0F0"/>
                    </a:solidFill>
                  </a:tcPr>
                </a:tc>
              </a:tr>
              <a:tr h="607438">
                <a:tc>
                  <a:txBody>
                    <a:bodyPr/>
                    <a:lstStyle/>
                    <a:p>
                      <a:pPr fontAlgn="ctr"/>
                      <a:r>
                        <a:rPr lang="en-US" sz="1500" dirty="0">
                          <a:effectLst/>
                          <a:latin typeface="Times New Roman" panose="02020603050405020304" pitchFamily="18" charset="0"/>
                          <a:cs typeface="Times New Roman" panose="02020603050405020304" pitchFamily="18" charset="0"/>
                        </a:rPr>
                        <a:t>Greater New York State</a:t>
                      </a:r>
                    </a:p>
                  </a:txBody>
                  <a:tcPr marL="49086" marR="49086" marT="24543" marB="24543" anchor="ctr">
                    <a:lnL w="9525" cap="flat" cmpd="sng" algn="ctr">
                      <a:solidFill>
                        <a:srgbClr val="D5D5D5"/>
                      </a:solidFill>
                      <a:prstDash val="solid"/>
                      <a:round/>
                      <a:headEnd type="none" w="med" len="med"/>
                      <a:tailEnd type="none" w="med" len="med"/>
                    </a:lnL>
                    <a:lnR w="9525" cap="flat" cmpd="sng" algn="ctr">
                      <a:solidFill>
                        <a:srgbClr val="D5D5D5"/>
                      </a:solidFill>
                      <a:prstDash val="solid"/>
                      <a:round/>
                      <a:headEnd type="none" w="med" len="med"/>
                      <a:tailEnd type="none" w="med" len="med"/>
                    </a:lnR>
                    <a:lnT w="9525" cap="flat" cmpd="sng" algn="ctr">
                      <a:solidFill>
                        <a:srgbClr val="D5D5D5"/>
                      </a:solidFill>
                      <a:prstDash val="solid"/>
                      <a:round/>
                      <a:headEnd type="none" w="med" len="med"/>
                      <a:tailEnd type="none" w="med" len="med"/>
                    </a:lnT>
                    <a:lnB w="9525" cap="flat" cmpd="sng" algn="ctr">
                      <a:solidFill>
                        <a:srgbClr val="D5D5D5"/>
                      </a:solidFill>
                      <a:prstDash val="solid"/>
                      <a:round/>
                      <a:headEnd type="none" w="med" len="med"/>
                      <a:tailEnd type="none" w="med" len="med"/>
                    </a:lnB>
                    <a:solidFill>
                      <a:srgbClr val="EFF5F9"/>
                    </a:solidFill>
                  </a:tcPr>
                </a:tc>
                <a:tc>
                  <a:txBody>
                    <a:bodyPr/>
                    <a:lstStyle/>
                    <a:p>
                      <a:pPr algn="ctr" fontAlgn="ctr"/>
                      <a:r>
                        <a:rPr lang="en-US" sz="1500" dirty="0">
                          <a:effectLst/>
                          <a:latin typeface="Times New Roman" panose="02020603050405020304" pitchFamily="18" charset="0"/>
                          <a:cs typeface="Times New Roman" panose="02020603050405020304" pitchFamily="18" charset="0"/>
                        </a:rPr>
                        <a:t>$9.70</a:t>
                      </a:r>
                    </a:p>
                  </a:txBody>
                  <a:tcPr marL="49086" marR="49086" marT="24543" marB="24543" anchor="ctr">
                    <a:lnL w="9525" cap="flat" cmpd="sng" algn="ctr">
                      <a:solidFill>
                        <a:srgbClr val="D5D5D5"/>
                      </a:solidFill>
                      <a:prstDash val="solid"/>
                      <a:round/>
                      <a:headEnd type="none" w="med" len="med"/>
                      <a:tailEnd type="none" w="med" len="med"/>
                    </a:lnL>
                    <a:lnR w="9525" cap="flat" cmpd="sng" algn="ctr">
                      <a:solidFill>
                        <a:srgbClr val="D5D5D5"/>
                      </a:solidFill>
                      <a:prstDash val="solid"/>
                      <a:round/>
                      <a:headEnd type="none" w="med" len="med"/>
                      <a:tailEnd type="none" w="med" len="med"/>
                    </a:lnR>
                    <a:lnT w="9525" cap="flat" cmpd="sng" algn="ctr">
                      <a:solidFill>
                        <a:srgbClr val="D5D5D5"/>
                      </a:solidFill>
                      <a:prstDash val="solid"/>
                      <a:round/>
                      <a:headEnd type="none" w="med" len="med"/>
                      <a:tailEnd type="none" w="med" len="med"/>
                    </a:lnT>
                    <a:lnB w="9525" cap="flat" cmpd="sng" algn="ctr">
                      <a:solidFill>
                        <a:srgbClr val="D5D5D5"/>
                      </a:solidFill>
                      <a:prstDash val="solid"/>
                      <a:round/>
                      <a:headEnd type="none" w="med" len="med"/>
                      <a:tailEnd type="none" w="med" len="med"/>
                    </a:lnB>
                    <a:solidFill>
                      <a:srgbClr val="EFF5F9"/>
                    </a:solidFill>
                  </a:tcPr>
                </a:tc>
                <a:tc>
                  <a:txBody>
                    <a:bodyPr/>
                    <a:lstStyle/>
                    <a:p>
                      <a:pPr algn="ctr" fontAlgn="ctr"/>
                      <a:r>
                        <a:rPr lang="en-US" sz="1500">
                          <a:effectLst/>
                          <a:latin typeface="Times New Roman" panose="02020603050405020304" pitchFamily="18" charset="0"/>
                          <a:cs typeface="Times New Roman" panose="02020603050405020304" pitchFamily="18" charset="0"/>
                        </a:rPr>
                        <a:t>$10.40</a:t>
                      </a:r>
                    </a:p>
                  </a:txBody>
                  <a:tcPr marL="49086" marR="49086" marT="24543" marB="24543" anchor="ctr">
                    <a:lnL w="9525" cap="flat" cmpd="sng" algn="ctr">
                      <a:solidFill>
                        <a:srgbClr val="D5D5D5"/>
                      </a:solidFill>
                      <a:prstDash val="solid"/>
                      <a:round/>
                      <a:headEnd type="none" w="med" len="med"/>
                      <a:tailEnd type="none" w="med" len="med"/>
                    </a:lnL>
                    <a:lnR w="9525" cap="flat" cmpd="sng" algn="ctr">
                      <a:solidFill>
                        <a:srgbClr val="D5D5D5"/>
                      </a:solidFill>
                      <a:prstDash val="solid"/>
                      <a:round/>
                      <a:headEnd type="none" w="med" len="med"/>
                      <a:tailEnd type="none" w="med" len="med"/>
                    </a:lnR>
                    <a:lnT w="9525" cap="flat" cmpd="sng" algn="ctr">
                      <a:solidFill>
                        <a:srgbClr val="D5D5D5"/>
                      </a:solidFill>
                      <a:prstDash val="solid"/>
                      <a:round/>
                      <a:headEnd type="none" w="med" len="med"/>
                      <a:tailEnd type="none" w="med" len="med"/>
                    </a:lnT>
                    <a:lnB w="9525" cap="flat" cmpd="sng" algn="ctr">
                      <a:solidFill>
                        <a:srgbClr val="D5D5D5"/>
                      </a:solidFill>
                      <a:prstDash val="solid"/>
                      <a:round/>
                      <a:headEnd type="none" w="med" len="med"/>
                      <a:tailEnd type="none" w="med" len="med"/>
                    </a:lnB>
                    <a:solidFill>
                      <a:srgbClr val="EFF5F9"/>
                    </a:solidFill>
                  </a:tcPr>
                </a:tc>
                <a:tc>
                  <a:txBody>
                    <a:bodyPr/>
                    <a:lstStyle/>
                    <a:p>
                      <a:pPr algn="ctr" fontAlgn="ctr"/>
                      <a:r>
                        <a:rPr lang="en-US" sz="1500" dirty="0">
                          <a:effectLst/>
                          <a:latin typeface="Times New Roman" panose="02020603050405020304" pitchFamily="18" charset="0"/>
                          <a:cs typeface="Times New Roman" panose="02020603050405020304" pitchFamily="18" charset="0"/>
                        </a:rPr>
                        <a:t>$11.10</a:t>
                      </a:r>
                    </a:p>
                  </a:txBody>
                  <a:tcPr marL="49086" marR="49086" marT="24543" marB="24543" anchor="ctr">
                    <a:lnL w="9525" cap="flat" cmpd="sng" algn="ctr">
                      <a:solidFill>
                        <a:srgbClr val="D5D5D5"/>
                      </a:solidFill>
                      <a:prstDash val="solid"/>
                      <a:round/>
                      <a:headEnd type="none" w="med" len="med"/>
                      <a:tailEnd type="none" w="med" len="med"/>
                    </a:lnL>
                    <a:lnR w="9525" cap="flat" cmpd="sng" algn="ctr">
                      <a:solidFill>
                        <a:srgbClr val="D5D5D5"/>
                      </a:solidFill>
                      <a:prstDash val="solid"/>
                      <a:round/>
                      <a:headEnd type="none" w="med" len="med"/>
                      <a:tailEnd type="none" w="med" len="med"/>
                    </a:lnR>
                    <a:lnT w="9525" cap="flat" cmpd="sng" algn="ctr">
                      <a:solidFill>
                        <a:srgbClr val="D5D5D5"/>
                      </a:solidFill>
                      <a:prstDash val="solid"/>
                      <a:round/>
                      <a:headEnd type="none" w="med" len="med"/>
                      <a:tailEnd type="none" w="med" len="med"/>
                    </a:lnT>
                    <a:lnB w="9525" cap="flat" cmpd="sng" algn="ctr">
                      <a:solidFill>
                        <a:srgbClr val="D5D5D5"/>
                      </a:solidFill>
                      <a:prstDash val="solid"/>
                      <a:round/>
                      <a:headEnd type="none" w="med" len="med"/>
                      <a:tailEnd type="none" w="med" len="med"/>
                    </a:lnB>
                    <a:solidFill>
                      <a:srgbClr val="EFF5F9"/>
                    </a:solidFill>
                  </a:tcPr>
                </a:tc>
                <a:tc>
                  <a:txBody>
                    <a:bodyPr/>
                    <a:lstStyle/>
                    <a:p>
                      <a:pPr algn="ctr" fontAlgn="ctr"/>
                      <a:r>
                        <a:rPr lang="en-US" sz="1500" dirty="0">
                          <a:effectLst/>
                          <a:latin typeface="Times New Roman" panose="02020603050405020304" pitchFamily="18" charset="0"/>
                          <a:cs typeface="Times New Roman" panose="02020603050405020304" pitchFamily="18" charset="0"/>
                        </a:rPr>
                        <a:t>$11.80</a:t>
                      </a:r>
                    </a:p>
                  </a:txBody>
                  <a:tcPr marL="49086" marR="49086" marT="24543" marB="24543" anchor="ctr">
                    <a:lnL w="9525" cap="flat" cmpd="sng" algn="ctr">
                      <a:solidFill>
                        <a:srgbClr val="D5D5D5"/>
                      </a:solidFill>
                      <a:prstDash val="solid"/>
                      <a:round/>
                      <a:headEnd type="none" w="med" len="med"/>
                      <a:tailEnd type="none" w="med" len="med"/>
                    </a:lnL>
                    <a:lnR w="9525" cap="flat" cmpd="sng" algn="ctr">
                      <a:solidFill>
                        <a:srgbClr val="D5D5D5"/>
                      </a:solidFill>
                      <a:prstDash val="solid"/>
                      <a:round/>
                      <a:headEnd type="none" w="med" len="med"/>
                      <a:tailEnd type="none" w="med" len="med"/>
                    </a:lnR>
                    <a:lnT w="9525" cap="flat" cmpd="sng" algn="ctr">
                      <a:solidFill>
                        <a:srgbClr val="D5D5D5"/>
                      </a:solidFill>
                      <a:prstDash val="solid"/>
                      <a:round/>
                      <a:headEnd type="none" w="med" len="med"/>
                      <a:tailEnd type="none" w="med" len="med"/>
                    </a:lnT>
                    <a:lnB w="9525" cap="flat" cmpd="sng" algn="ctr">
                      <a:solidFill>
                        <a:srgbClr val="D5D5D5"/>
                      </a:solidFill>
                      <a:prstDash val="solid"/>
                      <a:round/>
                      <a:headEnd type="none" w="med" len="med"/>
                      <a:tailEnd type="none" w="med" len="med"/>
                    </a:lnB>
                    <a:solidFill>
                      <a:srgbClr val="EFF5F9"/>
                    </a:solidFill>
                  </a:tcPr>
                </a:tc>
                <a:tc>
                  <a:txBody>
                    <a:bodyPr/>
                    <a:lstStyle/>
                    <a:p>
                      <a:pPr algn="ctr" fontAlgn="ctr"/>
                      <a:r>
                        <a:rPr lang="en-US" sz="1500" dirty="0">
                          <a:effectLst/>
                          <a:latin typeface="Times New Roman" panose="02020603050405020304" pitchFamily="18" charset="0"/>
                          <a:cs typeface="Times New Roman" panose="02020603050405020304" pitchFamily="18" charset="0"/>
                        </a:rPr>
                        <a:t>$12.50</a:t>
                      </a:r>
                    </a:p>
                  </a:txBody>
                  <a:tcPr marL="49086" marR="49086" marT="24543" marB="24543" anchor="ctr">
                    <a:lnL w="9525" cap="flat" cmpd="sng" algn="ctr">
                      <a:solidFill>
                        <a:srgbClr val="D5D5D5"/>
                      </a:solidFill>
                      <a:prstDash val="solid"/>
                      <a:round/>
                      <a:headEnd type="none" w="med" len="med"/>
                      <a:tailEnd type="none" w="med" len="med"/>
                    </a:lnL>
                    <a:lnR w="9525" cap="flat" cmpd="sng" algn="ctr">
                      <a:solidFill>
                        <a:srgbClr val="D5D5D5"/>
                      </a:solidFill>
                      <a:prstDash val="solid"/>
                      <a:round/>
                      <a:headEnd type="none" w="med" len="med"/>
                      <a:tailEnd type="none" w="med" len="med"/>
                    </a:lnR>
                    <a:lnT w="9525" cap="flat" cmpd="sng" algn="ctr">
                      <a:solidFill>
                        <a:srgbClr val="D5D5D5"/>
                      </a:solidFill>
                      <a:prstDash val="solid"/>
                      <a:round/>
                      <a:headEnd type="none" w="med" len="med"/>
                      <a:tailEnd type="none" w="med" len="med"/>
                    </a:lnT>
                    <a:lnB w="9525" cap="flat" cmpd="sng" algn="ctr">
                      <a:solidFill>
                        <a:srgbClr val="D5D5D5"/>
                      </a:solidFill>
                      <a:prstDash val="solid"/>
                      <a:round/>
                      <a:headEnd type="none" w="med" len="med"/>
                      <a:tailEnd type="none" w="med" len="med"/>
                    </a:lnB>
                    <a:solidFill>
                      <a:srgbClr val="EFF5F9"/>
                    </a:solidFill>
                  </a:tcPr>
                </a:tc>
              </a:tr>
            </a:tbl>
          </a:graphicData>
        </a:graphic>
      </p:graphicFrame>
    </p:spTree>
  </p:cSld>
  <p:clrMapOvr>
    <a:masterClrMapping/>
  </p:clrMapOvr>
  <p:transition spd="slow">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FAIR LABOR STANDARDS ACT</a:t>
            </a:r>
            <a:endParaRPr lang="en-US" altLang="en-US" sz="2800" b="1" dirty="0" smtClean="0">
              <a:latin typeface="Times New Roman" panose="02020603050405020304" pitchFamily="18" charset="0"/>
            </a:endParaRPr>
          </a:p>
        </p:txBody>
      </p:sp>
      <p:sp>
        <p:nvSpPr>
          <p:cNvPr id="16387" name="Rectangle 3"/>
          <p:cNvSpPr>
            <a:spLocks noGrp="1" noChangeArrowheads="1"/>
          </p:cNvSpPr>
          <p:nvPr>
            <p:ph idx="1"/>
          </p:nvPr>
        </p:nvSpPr>
        <p:spPr>
          <a:xfrm>
            <a:off x="1066800" y="2209800"/>
            <a:ext cx="7704667" cy="3332816"/>
          </a:xfrm>
        </p:spPr>
        <p:txBody>
          <a:bodyPr/>
          <a:lstStyle/>
          <a:p>
            <a:pPr eaLnBrk="1" hangingPunct="1">
              <a:buFontTx/>
              <a:buNone/>
            </a:pPr>
            <a:r>
              <a:rPr lang="en-US" altLang="en-US" sz="1800" dirty="0" smtClean="0">
                <a:latin typeface="Times New Roman" panose="02020603050405020304" pitchFamily="18" charset="0"/>
                <a:cs typeface="Times New Roman" panose="02020603050405020304" pitchFamily="18" charset="0"/>
              </a:rPr>
              <a:t>FLSA Basic Overtime Provisions</a:t>
            </a:r>
          </a:p>
          <a:p>
            <a:pPr eaLnBrk="1" hangingPunct="1">
              <a:buFontTx/>
              <a:buNone/>
            </a:pPr>
            <a:endParaRPr lang="en-US" altLang="en-US" sz="1800" dirty="0" smtClean="0">
              <a:latin typeface="Times New Roman" panose="02020603050405020304" pitchFamily="18" charset="0"/>
              <a:cs typeface="Times New Roman" panose="02020603050405020304" pitchFamily="18" charset="0"/>
            </a:endParaRPr>
          </a:p>
          <a:p>
            <a:pPr eaLnBrk="1" hangingPunct="1">
              <a:buClr>
                <a:schemeClr val="tx1"/>
              </a:buClr>
            </a:pPr>
            <a:r>
              <a:rPr lang="en-US" altLang="en-US" sz="1800" b="0" dirty="0" smtClean="0">
                <a:latin typeface="Times New Roman" panose="02020603050405020304" pitchFamily="18" charset="0"/>
                <a:cs typeface="Times New Roman" panose="02020603050405020304" pitchFamily="18" charset="0"/>
              </a:rPr>
              <a:t>Sets rate of overtime pay (1½ times regular pay).</a:t>
            </a:r>
          </a:p>
          <a:p>
            <a:pPr eaLnBrk="1" hangingPunct="1">
              <a:buClr>
                <a:schemeClr val="tx1"/>
              </a:buClr>
            </a:pPr>
            <a:endParaRPr lang="en-US" altLang="en-US" sz="1800" b="0" dirty="0" smtClean="0">
              <a:latin typeface="Times New Roman" panose="02020603050405020304" pitchFamily="18" charset="0"/>
              <a:cs typeface="Times New Roman" panose="02020603050405020304" pitchFamily="18" charset="0"/>
            </a:endParaRPr>
          </a:p>
          <a:p>
            <a:pPr eaLnBrk="1" hangingPunct="1">
              <a:buClr>
                <a:schemeClr val="tx1"/>
              </a:buClr>
            </a:pPr>
            <a:r>
              <a:rPr lang="en-US" altLang="en-US" sz="1800" b="0" dirty="0" smtClean="0">
                <a:latin typeface="Times New Roman" panose="02020603050405020304" pitchFamily="18" charset="0"/>
                <a:cs typeface="Times New Roman" panose="02020603050405020304" pitchFamily="18" charset="0"/>
              </a:rPr>
              <a:t>Requires overtime on time worked, not time compensated.</a:t>
            </a:r>
          </a:p>
          <a:p>
            <a:pPr eaLnBrk="1" hangingPunct="1">
              <a:buClr>
                <a:schemeClr val="tx1"/>
              </a:buClr>
              <a:buFontTx/>
              <a:buNone/>
            </a:pPr>
            <a:endParaRPr lang="en-US" altLang="en-US" sz="1800" b="0" dirty="0" smtClean="0">
              <a:latin typeface="Times New Roman" panose="02020603050405020304" pitchFamily="18" charset="0"/>
              <a:cs typeface="Times New Roman" panose="02020603050405020304" pitchFamily="18" charset="0"/>
            </a:endParaRPr>
          </a:p>
          <a:p>
            <a:pPr eaLnBrk="1" hangingPunct="1">
              <a:buClr>
                <a:schemeClr val="tx1"/>
              </a:buClr>
            </a:pPr>
            <a:r>
              <a:rPr lang="en-US" altLang="en-US" sz="1800" b="0" dirty="0" smtClean="0">
                <a:latin typeface="Times New Roman" panose="02020603050405020304" pitchFamily="18" charset="0"/>
                <a:cs typeface="Times New Roman" panose="02020603050405020304" pitchFamily="18" charset="0"/>
              </a:rPr>
              <a:t>Sets workweek as any fixed, recurring period of 168 hours (7 days x 24 hours).</a:t>
            </a:r>
          </a:p>
        </p:txBody>
      </p:sp>
    </p:spTree>
  </p:cSld>
  <p:clrMapOvr>
    <a:masterClrMapping/>
  </p:clrMapOvr>
  <p:transition spd="slow">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FAIR LABOR STANDARDS ACT</a:t>
            </a:r>
            <a:endParaRPr lang="en-US" altLang="en-US" sz="2800" b="1" dirty="0" smtClean="0">
              <a:latin typeface="Times New Roman" panose="02020603050405020304" pitchFamily="18" charset="0"/>
            </a:endParaRPr>
          </a:p>
        </p:txBody>
      </p:sp>
      <p:sp>
        <p:nvSpPr>
          <p:cNvPr id="17411" name="Rectangle 3"/>
          <p:cNvSpPr>
            <a:spLocks noGrp="1" noChangeArrowheads="1"/>
          </p:cNvSpPr>
          <p:nvPr>
            <p:ph idx="1"/>
          </p:nvPr>
        </p:nvSpPr>
        <p:spPr>
          <a:xfrm>
            <a:off x="1143000" y="2133600"/>
            <a:ext cx="7704667" cy="3332816"/>
          </a:xfrm>
        </p:spPr>
        <p:txBody>
          <a:bodyPr/>
          <a:lstStyle/>
          <a:p>
            <a:pPr eaLnBrk="1" hangingPunct="1">
              <a:buFontTx/>
              <a:buNone/>
            </a:pPr>
            <a:r>
              <a:rPr lang="en-US" altLang="en-US" sz="1800" dirty="0" smtClean="0">
                <a:latin typeface="Times New Roman" panose="02020603050405020304" pitchFamily="18" charset="0"/>
                <a:cs typeface="Times New Roman" panose="02020603050405020304" pitchFamily="18" charset="0"/>
              </a:rPr>
              <a:t>Compensatory Time</a:t>
            </a:r>
          </a:p>
          <a:p>
            <a:pPr eaLnBrk="1" hangingPunct="1">
              <a:buFontTx/>
              <a:buNone/>
            </a:pPr>
            <a:endParaRPr lang="en-US" altLang="en-US" sz="1800" dirty="0" smtClean="0">
              <a:latin typeface="Times New Roman" panose="02020603050405020304" pitchFamily="18" charset="0"/>
              <a:cs typeface="Times New Roman" panose="02020603050405020304" pitchFamily="18" charset="0"/>
            </a:endParaRPr>
          </a:p>
          <a:p>
            <a:pPr eaLnBrk="1" hangingPunct="1">
              <a:buClr>
                <a:schemeClr val="tx1"/>
              </a:buClr>
            </a:pPr>
            <a:r>
              <a:rPr lang="en-US" altLang="en-US" sz="1800" b="0" dirty="0" smtClean="0">
                <a:latin typeface="Times New Roman" panose="02020603050405020304" pitchFamily="18" charset="0"/>
                <a:cs typeface="Times New Roman" panose="02020603050405020304" pitchFamily="18" charset="0"/>
              </a:rPr>
              <a:t>Overtime usually must be paid in cash.</a:t>
            </a:r>
          </a:p>
          <a:p>
            <a:pPr eaLnBrk="1" hangingPunct="1">
              <a:buClr>
                <a:schemeClr val="tx1"/>
              </a:buClr>
            </a:pPr>
            <a:endParaRPr lang="en-US" altLang="en-US" sz="1800" b="0" dirty="0" smtClean="0">
              <a:latin typeface="Times New Roman" panose="02020603050405020304" pitchFamily="18" charset="0"/>
              <a:cs typeface="Times New Roman" panose="02020603050405020304" pitchFamily="18" charset="0"/>
            </a:endParaRPr>
          </a:p>
          <a:p>
            <a:pPr eaLnBrk="1" hangingPunct="1">
              <a:buClr>
                <a:schemeClr val="tx1"/>
              </a:buClr>
            </a:pPr>
            <a:r>
              <a:rPr lang="en-US" altLang="en-US" sz="1800" b="0" dirty="0" smtClean="0">
                <a:latin typeface="Times New Roman" panose="02020603050405020304" pitchFamily="18" charset="0"/>
                <a:cs typeface="Times New Roman" panose="02020603050405020304" pitchFamily="18" charset="0"/>
              </a:rPr>
              <a:t>Public-sector employers may grant compensatory time off.</a:t>
            </a:r>
          </a:p>
          <a:p>
            <a:pPr eaLnBrk="1" hangingPunct="1">
              <a:buClr>
                <a:schemeClr val="tx1"/>
              </a:buClr>
              <a:buFontTx/>
              <a:buNone/>
            </a:pPr>
            <a:endParaRPr lang="en-US" altLang="en-US" sz="1800" b="0" dirty="0" smtClean="0">
              <a:latin typeface="Times New Roman" panose="02020603050405020304" pitchFamily="18" charset="0"/>
              <a:cs typeface="Times New Roman" panose="02020603050405020304" pitchFamily="18" charset="0"/>
            </a:endParaRPr>
          </a:p>
          <a:p>
            <a:pPr eaLnBrk="1" hangingPunct="1">
              <a:buClr>
                <a:schemeClr val="tx1"/>
              </a:buClr>
            </a:pPr>
            <a:r>
              <a:rPr lang="en-US" altLang="en-US" sz="1800" b="0" dirty="0" smtClean="0">
                <a:latin typeface="Times New Roman" panose="02020603050405020304" pitchFamily="18" charset="0"/>
                <a:cs typeface="Times New Roman" panose="02020603050405020304" pitchFamily="18" charset="0"/>
              </a:rPr>
              <a:t>Public employees can accumulate “comp” time.</a:t>
            </a:r>
          </a:p>
          <a:p>
            <a:pPr eaLnBrk="1" hangingPunct="1">
              <a:buFontTx/>
              <a:buNone/>
            </a:pPr>
            <a:endParaRPr lang="en-US" altLang="en-US" sz="1800" dirty="0" smtClean="0">
              <a:latin typeface="Times New Roman" panose="02020603050405020304" pitchFamily="18" charset="0"/>
              <a:cs typeface="Times New Roman" panose="02020603050405020304" pitchFamily="18" charset="0"/>
            </a:endParaRPr>
          </a:p>
        </p:txBody>
      </p:sp>
    </p:spTree>
  </p:cSld>
  <p:clrMapOvr>
    <a:masterClrMapping/>
  </p:clrMapOvr>
  <p:transition spd="slow">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2"/>
          <p:cNvSpPr>
            <a:spLocks noGrp="1"/>
          </p:cNvSpPr>
          <p:nvPr>
            <p:ph type="title"/>
          </p:nvPr>
        </p:nvSpPr>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FAIR LABOR STANDARDS ACT</a:t>
            </a:r>
            <a:endParaRPr lang="en-US" altLang="en-US" sz="2800" b="1" dirty="0" smtClean="0"/>
          </a:p>
        </p:txBody>
      </p:sp>
      <p:sp>
        <p:nvSpPr>
          <p:cNvPr id="2" name="Content Placeholder 1"/>
          <p:cNvSpPr>
            <a:spLocks noGrp="1"/>
          </p:cNvSpPr>
          <p:nvPr>
            <p:ph idx="1"/>
          </p:nvPr>
        </p:nvSpPr>
        <p:spPr>
          <a:xfrm>
            <a:off x="982133" y="2133600"/>
            <a:ext cx="7704667" cy="3332816"/>
          </a:xfrm>
        </p:spPr>
        <p:txBody>
          <a:bodyPr>
            <a:normAutofit lnSpcReduction="10000"/>
          </a:bodyPr>
          <a:lstStyle/>
          <a:p>
            <a:pPr marL="109537" indent="0" eaLnBrk="1" hangingPunct="1">
              <a:buFont typeface="Wingdings 3" pitchFamily="18" charset="2"/>
              <a:buNone/>
              <a:defRPr/>
            </a:pPr>
            <a:r>
              <a:rPr lang="en-US" sz="1800" dirty="0" smtClean="0">
                <a:latin typeface="Times New Roman" pitchFamily="18" charset="0"/>
                <a:cs typeface="Times New Roman" pitchFamily="18" charset="0"/>
              </a:rPr>
              <a:t>SCENARIO</a:t>
            </a:r>
          </a:p>
          <a:p>
            <a:pPr marL="109537" indent="0" eaLnBrk="1" hangingPunct="1">
              <a:buFont typeface="Wingdings 3" pitchFamily="18" charset="2"/>
              <a:buNone/>
              <a:defRPr/>
            </a:pPr>
            <a:endParaRPr lang="en-US" sz="800" dirty="0" smtClean="0">
              <a:latin typeface="Times New Roman" pitchFamily="18" charset="0"/>
              <a:cs typeface="Times New Roman" pitchFamily="18" charset="0"/>
            </a:endParaRPr>
          </a:p>
          <a:p>
            <a:pPr marL="109537" indent="0" eaLnBrk="1" hangingPunct="1">
              <a:buFont typeface="Wingdings 3" pitchFamily="18" charset="2"/>
              <a:buNone/>
              <a:defRPr/>
            </a:pPr>
            <a:r>
              <a:rPr lang="en-US" sz="1800" dirty="0" smtClean="0">
                <a:latin typeface="Times New Roman" pitchFamily="18" charset="0"/>
                <a:cs typeface="Times New Roman" pitchFamily="18" charset="0"/>
              </a:rPr>
              <a:t>Your </a:t>
            </a:r>
            <a:r>
              <a:rPr lang="en-US" sz="1800" dirty="0">
                <a:latin typeface="Times New Roman" pitchFamily="18" charset="0"/>
                <a:cs typeface="Times New Roman" pitchFamily="18" charset="0"/>
              </a:rPr>
              <a:t>department is going through a budget crisis. You specifically tell your staff no overtime. However, you learn despite your instructions, Lisa has been working through her lunch and her time card shows she has worked 45 hours this week. Do you have to pay her overtime</a:t>
            </a:r>
            <a:r>
              <a:rPr lang="en-US" sz="1800" dirty="0" smtClean="0">
                <a:latin typeface="Times New Roman" pitchFamily="18" charset="0"/>
                <a:cs typeface="Times New Roman" pitchFamily="18" charset="0"/>
              </a:rPr>
              <a:t>?</a:t>
            </a:r>
          </a:p>
          <a:p>
            <a:pPr marL="109537" indent="0" eaLnBrk="1" hangingPunct="1">
              <a:buFont typeface="Wingdings 3" pitchFamily="18" charset="2"/>
              <a:buNone/>
              <a:defRPr/>
            </a:pPr>
            <a:endParaRPr lang="en-US" sz="1800" dirty="0">
              <a:latin typeface="Times New Roman" pitchFamily="18" charset="0"/>
              <a:cs typeface="Times New Roman" pitchFamily="18" charset="0"/>
            </a:endParaRPr>
          </a:p>
          <a:p>
            <a:pPr marL="109537" indent="0" eaLnBrk="1" hangingPunct="1">
              <a:buFont typeface="Wingdings 3" pitchFamily="18" charset="2"/>
              <a:buNone/>
              <a:defRPr/>
            </a:pPr>
            <a:r>
              <a:rPr lang="en-US" sz="1800" dirty="0" smtClean="0">
                <a:latin typeface="Times New Roman" pitchFamily="18" charset="0"/>
                <a:cs typeface="Times New Roman" pitchFamily="18" charset="0"/>
              </a:rPr>
              <a:t>ANSWER: You must pay the overtime.  Although you gave instructions to refrain from working overtime you are legally obligated to pay it and then proceed with either informal  counseling and formal disciplinary action (if necessary).</a:t>
            </a:r>
            <a:endParaRPr lang="en-US" sz="1800" dirty="0">
              <a:latin typeface="Times New Roman" pitchFamily="18" charset="0"/>
              <a:cs typeface="Times New Roman" pitchFamily="18" charset="0"/>
            </a:endParaRPr>
          </a:p>
          <a:p>
            <a:pPr eaLnBrk="1" hangingPunct="1">
              <a:defRPr/>
            </a:pPr>
            <a:endParaRPr lang="en-US"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81200" y="1600200"/>
            <a:ext cx="7086600" cy="4191000"/>
          </a:xfrm>
        </p:spPr>
        <p:txBody>
          <a:bodyPr>
            <a:normAutofit/>
          </a:bodyPr>
          <a:lstStyle/>
          <a:p>
            <a:pPr algn="l"/>
            <a:r>
              <a:rPr lang="en-US" sz="1800" dirty="0" smtClean="0">
                <a:latin typeface="Times New Roman" panose="02020603050405020304" pitchFamily="18" charset="0"/>
                <a:cs typeface="Times New Roman" panose="02020603050405020304" pitchFamily="18" charset="0"/>
              </a:rPr>
              <a:t>Volunteering Time</a:t>
            </a:r>
          </a:p>
          <a:p>
            <a:pPr algn="l"/>
            <a:endParaRPr lang="en-US" sz="1800" dirty="0" smtClean="0">
              <a:latin typeface="Times New Roman" panose="02020603050405020304" pitchFamily="18" charset="0"/>
              <a:cs typeface="Times New Roman" panose="02020603050405020304" pitchFamily="18" charset="0"/>
            </a:endParaRPr>
          </a:p>
          <a:p>
            <a:pPr marL="285750" indent="-285750" algn="l">
              <a:buClrTx/>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Employees may </a:t>
            </a:r>
            <a:r>
              <a:rPr lang="en-US" sz="1800" b="0" dirty="0">
                <a:latin typeface="Times New Roman" panose="02020603050405020304" pitchFamily="18" charset="0"/>
                <a:cs typeface="Times New Roman" panose="02020603050405020304" pitchFamily="18" charset="0"/>
              </a:rPr>
              <a:t>not volunteer services to for-profit private sector </a:t>
            </a:r>
            <a:r>
              <a:rPr lang="en-US" sz="1800" b="0" dirty="0" smtClean="0">
                <a:latin typeface="Times New Roman" panose="02020603050405020304" pitchFamily="18" charset="0"/>
                <a:cs typeface="Times New Roman" panose="02020603050405020304" pitchFamily="18" charset="0"/>
              </a:rPr>
              <a:t>employers;</a:t>
            </a:r>
          </a:p>
          <a:p>
            <a:pPr marL="285750" indent="-285750" algn="l">
              <a:buClrTx/>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Individuals </a:t>
            </a:r>
            <a:r>
              <a:rPr lang="en-US" sz="1800" b="0" dirty="0">
                <a:latin typeface="Times New Roman" panose="02020603050405020304" pitchFamily="18" charset="0"/>
                <a:cs typeface="Times New Roman" panose="02020603050405020304" pitchFamily="18" charset="0"/>
              </a:rPr>
              <a:t>can volunteer services to </a:t>
            </a:r>
            <a:r>
              <a:rPr lang="en-US" sz="1800" b="0" u="sng" dirty="0">
                <a:latin typeface="Times New Roman" panose="02020603050405020304" pitchFamily="18" charset="0"/>
                <a:cs typeface="Times New Roman" panose="02020603050405020304" pitchFamily="18" charset="0"/>
                <a:hlinkClick r:id="rId3"/>
              </a:rPr>
              <a:t>public sector </a:t>
            </a:r>
            <a:r>
              <a:rPr lang="en-US" sz="1800" b="0" u="sng" dirty="0" smtClean="0">
                <a:latin typeface="Times New Roman" panose="02020603050405020304" pitchFamily="18" charset="0"/>
                <a:cs typeface="Times New Roman" panose="02020603050405020304" pitchFamily="18" charset="0"/>
                <a:hlinkClick r:id="rId3"/>
              </a:rPr>
              <a:t>employers</a:t>
            </a:r>
            <a:r>
              <a:rPr lang="en-US" sz="1800" b="0" u="sng" dirty="0" smtClean="0">
                <a:latin typeface="Times New Roman" panose="02020603050405020304" pitchFamily="18" charset="0"/>
                <a:cs typeface="Times New Roman" panose="02020603050405020304" pitchFamily="18" charset="0"/>
              </a:rPr>
              <a:t>;</a:t>
            </a:r>
          </a:p>
          <a:p>
            <a:pPr marL="285750" indent="-285750" algn="l">
              <a:spcBef>
                <a:spcPts val="0"/>
              </a:spcBef>
              <a:buClrTx/>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Public </a:t>
            </a:r>
            <a:r>
              <a:rPr lang="en-US" sz="1800" b="0" dirty="0">
                <a:latin typeface="Times New Roman" panose="02020603050405020304" pitchFamily="18" charset="0"/>
                <a:cs typeface="Times New Roman" panose="02020603050405020304" pitchFamily="18" charset="0"/>
              </a:rPr>
              <a:t>sector employers may not allow </a:t>
            </a:r>
            <a:r>
              <a:rPr lang="en-US" sz="1800" b="0" dirty="0" smtClean="0">
                <a:latin typeface="Times New Roman" panose="02020603050405020304" pitchFamily="18" charset="0"/>
                <a:cs typeface="Times New Roman" panose="02020603050405020304" pitchFamily="18" charset="0"/>
              </a:rPr>
              <a:t>their </a:t>
            </a:r>
            <a:r>
              <a:rPr lang="en-US" sz="1800" b="0" u="sng" dirty="0" smtClean="0">
                <a:latin typeface="Times New Roman" panose="02020603050405020304" pitchFamily="18" charset="0"/>
                <a:cs typeface="Times New Roman" panose="02020603050405020304" pitchFamily="18" charset="0"/>
                <a:hlinkClick r:id="rId4"/>
              </a:rPr>
              <a:t>employees </a:t>
            </a:r>
            <a:r>
              <a:rPr lang="en-US" sz="1800" b="0" u="sng" dirty="0">
                <a:latin typeface="Times New Roman" panose="02020603050405020304" pitchFamily="18" charset="0"/>
                <a:cs typeface="Times New Roman" panose="02020603050405020304" pitchFamily="18" charset="0"/>
                <a:hlinkClick r:id="rId4"/>
              </a:rPr>
              <a:t>to volunteer</a:t>
            </a:r>
            <a:r>
              <a:rPr lang="en-US" sz="1800" b="0" dirty="0">
                <a:latin typeface="Times New Roman" panose="02020603050405020304" pitchFamily="18" charset="0"/>
                <a:cs typeface="Times New Roman" panose="02020603050405020304" pitchFamily="18" charset="0"/>
              </a:rPr>
              <a:t>, </a:t>
            </a:r>
            <a:endParaRPr lang="en-US" sz="1800" b="0" dirty="0" smtClean="0">
              <a:latin typeface="Times New Roman" panose="02020603050405020304" pitchFamily="18" charset="0"/>
              <a:cs typeface="Times New Roman" panose="02020603050405020304" pitchFamily="18" charset="0"/>
            </a:endParaRPr>
          </a:p>
          <a:p>
            <a:pPr algn="l">
              <a:spcBef>
                <a:spcPts val="0"/>
              </a:spcBef>
              <a:buClrTx/>
            </a:pPr>
            <a:r>
              <a:rPr lang="en-US" dirty="0" smtClean="0">
                <a:latin typeface="Times New Roman" panose="02020603050405020304" pitchFamily="18" charset="0"/>
                <a:cs typeface="Times New Roman" panose="02020603050405020304" pitchFamily="18" charset="0"/>
              </a:rPr>
              <a:t>     </a:t>
            </a:r>
            <a:r>
              <a:rPr lang="en-US" sz="1800" b="0" dirty="0" smtClean="0">
                <a:latin typeface="Times New Roman" panose="02020603050405020304" pitchFamily="18" charset="0"/>
                <a:cs typeface="Times New Roman" panose="02020603050405020304" pitchFamily="18" charset="0"/>
              </a:rPr>
              <a:t>without </a:t>
            </a:r>
            <a:r>
              <a:rPr lang="en-US" sz="1800" b="0" dirty="0">
                <a:latin typeface="Times New Roman" panose="02020603050405020304" pitchFamily="18" charset="0"/>
                <a:cs typeface="Times New Roman" panose="02020603050405020304" pitchFamily="18" charset="0"/>
              </a:rPr>
              <a:t>compensation, additional time to do the same work for </a:t>
            </a:r>
            <a:r>
              <a:rPr lang="en-US" sz="1800" b="0" dirty="0" smtClean="0">
                <a:latin typeface="Times New Roman" panose="02020603050405020304" pitchFamily="18" charset="0"/>
                <a:cs typeface="Times New Roman" panose="02020603050405020304" pitchFamily="18" charset="0"/>
              </a:rPr>
              <a:t>which</a:t>
            </a:r>
          </a:p>
          <a:p>
            <a:pPr algn="l">
              <a:spcBef>
                <a:spcPts val="0"/>
              </a:spcBef>
              <a:buClrTx/>
            </a:pPr>
            <a:r>
              <a:rPr lang="en-US" dirty="0" smtClean="0">
                <a:latin typeface="Times New Roman" panose="02020603050405020304" pitchFamily="18" charset="0"/>
                <a:cs typeface="Times New Roman" panose="02020603050405020304" pitchFamily="18" charset="0"/>
              </a:rPr>
              <a:t>     </a:t>
            </a:r>
            <a:r>
              <a:rPr lang="en-US" sz="1800" b="0" dirty="0" smtClean="0">
                <a:latin typeface="Times New Roman" panose="02020603050405020304" pitchFamily="18" charset="0"/>
                <a:cs typeface="Times New Roman" panose="02020603050405020304" pitchFamily="18" charset="0"/>
              </a:rPr>
              <a:t>they </a:t>
            </a:r>
            <a:r>
              <a:rPr lang="en-US" sz="1800" b="0" dirty="0">
                <a:latin typeface="Times New Roman" panose="02020603050405020304" pitchFamily="18" charset="0"/>
                <a:cs typeface="Times New Roman" panose="02020603050405020304" pitchFamily="18" charset="0"/>
              </a:rPr>
              <a:t>are </a:t>
            </a:r>
            <a:r>
              <a:rPr lang="en-US" sz="1800" b="0" dirty="0" smtClean="0">
                <a:latin typeface="Times New Roman" panose="02020603050405020304" pitchFamily="18" charset="0"/>
                <a:cs typeface="Times New Roman" panose="02020603050405020304" pitchFamily="18" charset="0"/>
              </a:rPr>
              <a:t>employed;</a:t>
            </a:r>
          </a:p>
          <a:p>
            <a:pPr marL="285750" indent="-285750" algn="l">
              <a:spcBef>
                <a:spcPts val="0"/>
              </a:spcBef>
              <a:buClrTx/>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There </a:t>
            </a:r>
            <a:r>
              <a:rPr lang="en-US" sz="1800" b="0" dirty="0">
                <a:latin typeface="Times New Roman" panose="02020603050405020304" pitchFamily="18" charset="0"/>
                <a:cs typeface="Times New Roman" panose="02020603050405020304" pitchFamily="18" charset="0"/>
              </a:rPr>
              <a:t>is no prohibition on anyone employed in the private sector from </a:t>
            </a:r>
            <a:endParaRPr lang="en-US" sz="1800" b="0" dirty="0" smtClean="0">
              <a:latin typeface="Times New Roman" panose="02020603050405020304" pitchFamily="18" charset="0"/>
              <a:cs typeface="Times New Roman" panose="02020603050405020304" pitchFamily="18" charset="0"/>
            </a:endParaRPr>
          </a:p>
          <a:p>
            <a:pPr algn="l">
              <a:spcBef>
                <a:spcPts val="0"/>
              </a:spcBef>
              <a:buClrTx/>
            </a:pPr>
            <a:r>
              <a:rPr lang="en-US" sz="1800" b="0" dirty="0" smtClean="0">
                <a:latin typeface="Times New Roman" panose="02020603050405020304" pitchFamily="18" charset="0"/>
                <a:cs typeface="Times New Roman" panose="02020603050405020304" pitchFamily="18" charset="0"/>
              </a:rPr>
              <a:t>      volunteering </a:t>
            </a:r>
            <a:r>
              <a:rPr lang="en-US" sz="1800" b="0" dirty="0">
                <a:latin typeface="Times New Roman" panose="02020603050405020304" pitchFamily="18" charset="0"/>
                <a:cs typeface="Times New Roman" panose="02020603050405020304" pitchFamily="18" charset="0"/>
              </a:rPr>
              <a:t>in any capacity or line of work in the public sector.</a:t>
            </a:r>
          </a:p>
        </p:txBody>
      </p:sp>
      <p:sp>
        <p:nvSpPr>
          <p:cNvPr id="4" name="Rectangle 2"/>
          <p:cNvSpPr txBox="1">
            <a:spLocks noChangeArrowheads="1"/>
          </p:cNvSpPr>
          <p:nvPr/>
        </p:nvSpPr>
        <p:spPr bwMode="auto">
          <a:xfrm>
            <a:off x="609600" y="762000"/>
            <a:ext cx="8229600"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b="1">
                <a:solidFill>
                  <a:schemeClr val="bg1"/>
                </a:solidFill>
                <a:latin typeface="+mj-lt"/>
                <a:ea typeface="+mj-ea"/>
                <a:cs typeface="+mj-cs"/>
              </a:defRPr>
            </a:lvl1pPr>
            <a:lvl2pPr algn="l" rtl="0" eaLnBrk="0" fontAlgn="base" hangingPunct="0">
              <a:spcBef>
                <a:spcPct val="0"/>
              </a:spcBef>
              <a:spcAft>
                <a:spcPct val="0"/>
              </a:spcAft>
              <a:defRPr sz="4400" b="1">
                <a:solidFill>
                  <a:schemeClr val="bg1"/>
                </a:solidFill>
                <a:latin typeface="Arial" charset="0"/>
              </a:defRPr>
            </a:lvl2pPr>
            <a:lvl3pPr algn="l" rtl="0" eaLnBrk="0" fontAlgn="base" hangingPunct="0">
              <a:spcBef>
                <a:spcPct val="0"/>
              </a:spcBef>
              <a:spcAft>
                <a:spcPct val="0"/>
              </a:spcAft>
              <a:defRPr sz="4400" b="1">
                <a:solidFill>
                  <a:schemeClr val="bg1"/>
                </a:solidFill>
                <a:latin typeface="Arial" charset="0"/>
              </a:defRPr>
            </a:lvl3pPr>
            <a:lvl4pPr algn="l" rtl="0" eaLnBrk="0" fontAlgn="base" hangingPunct="0">
              <a:spcBef>
                <a:spcPct val="0"/>
              </a:spcBef>
              <a:spcAft>
                <a:spcPct val="0"/>
              </a:spcAft>
              <a:defRPr sz="4400" b="1">
                <a:solidFill>
                  <a:schemeClr val="bg1"/>
                </a:solidFill>
                <a:latin typeface="Arial" charset="0"/>
              </a:defRPr>
            </a:lvl4pPr>
            <a:lvl5pPr algn="l" rtl="0" eaLnBrk="0" fontAlgn="base" hangingPunct="0">
              <a:spcBef>
                <a:spcPct val="0"/>
              </a:spcBef>
              <a:spcAft>
                <a:spcPct val="0"/>
              </a:spcAft>
              <a:defRPr sz="4400" b="1">
                <a:solidFill>
                  <a:schemeClr val="bg1"/>
                </a:solidFill>
                <a:latin typeface="Arial" charset="0"/>
              </a:defRPr>
            </a:lvl5pPr>
            <a:lvl6pPr marL="457200" algn="l" rtl="0" eaLnBrk="1" fontAlgn="base" hangingPunct="1">
              <a:spcBef>
                <a:spcPct val="0"/>
              </a:spcBef>
              <a:spcAft>
                <a:spcPct val="0"/>
              </a:spcAft>
              <a:defRPr sz="4400" b="1">
                <a:solidFill>
                  <a:schemeClr val="bg1"/>
                </a:solidFill>
                <a:latin typeface="Arial" charset="0"/>
              </a:defRPr>
            </a:lvl6pPr>
            <a:lvl7pPr marL="914400" algn="l" rtl="0" eaLnBrk="1" fontAlgn="base" hangingPunct="1">
              <a:spcBef>
                <a:spcPct val="0"/>
              </a:spcBef>
              <a:spcAft>
                <a:spcPct val="0"/>
              </a:spcAft>
              <a:defRPr sz="4400" b="1">
                <a:solidFill>
                  <a:schemeClr val="bg1"/>
                </a:solidFill>
                <a:latin typeface="Arial" charset="0"/>
              </a:defRPr>
            </a:lvl7pPr>
            <a:lvl8pPr marL="1371600" algn="l" rtl="0" eaLnBrk="1" fontAlgn="base" hangingPunct="1">
              <a:spcBef>
                <a:spcPct val="0"/>
              </a:spcBef>
              <a:spcAft>
                <a:spcPct val="0"/>
              </a:spcAft>
              <a:defRPr sz="4400" b="1">
                <a:solidFill>
                  <a:schemeClr val="bg1"/>
                </a:solidFill>
                <a:latin typeface="Arial" charset="0"/>
              </a:defRPr>
            </a:lvl8pPr>
            <a:lvl9pPr marL="1828800" algn="l" rtl="0" eaLnBrk="1" fontAlgn="base" hangingPunct="1">
              <a:spcBef>
                <a:spcPct val="0"/>
              </a:spcBef>
              <a:spcAft>
                <a:spcPct val="0"/>
              </a:spcAft>
              <a:defRPr sz="4400" b="1">
                <a:solidFill>
                  <a:schemeClr val="bg1"/>
                </a:solidFill>
                <a:latin typeface="Arial" charset="0"/>
              </a:defRPr>
            </a:lvl9pPr>
          </a:lstStyle>
          <a:p>
            <a:pPr algn="ctr" eaLnBrk="1" hangingPunct="1"/>
            <a:r>
              <a:rPr lang="en-US" altLang="en-US" sz="2800" kern="0" dirty="0" smtClean="0">
                <a:solidFill>
                  <a:schemeClr val="tx1"/>
                </a:solidFill>
                <a:latin typeface="Times New Roman" panose="02020603050405020304" pitchFamily="18" charset="0"/>
                <a:cs typeface="Times New Roman" panose="02020603050405020304" pitchFamily="18" charset="0"/>
              </a:rPr>
              <a:t>FAIR LABOR STANDARDS ACT</a:t>
            </a:r>
            <a:endParaRPr lang="en-US" altLang="en-US" sz="2800" kern="0" dirty="0" smtClean="0">
              <a:solidFill>
                <a:schemeClr val="tx1"/>
              </a:solidFill>
              <a:latin typeface="Times New Roman" panose="02020603050405020304" pitchFamily="18" charset="0"/>
            </a:endParaRPr>
          </a:p>
        </p:txBody>
      </p:sp>
    </p:spTree>
    <p:extLst>
      <p:ext uri="{BB962C8B-B14F-4D97-AF65-F5344CB8AC3E}">
        <p14:creationId xmlns:p14="http://schemas.microsoft.com/office/powerpoint/2010/main" xmlns="" val="3738566260"/>
      </p:ext>
    </p:extLst>
  </p:cSld>
  <p:clrMapOvr>
    <a:masterClrMapping/>
  </p:clrMapOvr>
  <p:transition spd="slow">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2"/>
          <p:cNvSpPr>
            <a:spLocks noGrp="1"/>
          </p:cNvSpPr>
          <p:nvPr>
            <p:ph type="title"/>
          </p:nvPr>
        </p:nvSpPr>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FAIR LABOR STANDARDS ACT</a:t>
            </a:r>
            <a:endParaRPr lang="en-US" altLang="en-US" sz="2800" b="1" dirty="0" smtClean="0"/>
          </a:p>
        </p:txBody>
      </p:sp>
      <p:sp>
        <p:nvSpPr>
          <p:cNvPr id="2" name="Content Placeholder 1"/>
          <p:cNvSpPr>
            <a:spLocks noGrp="1"/>
          </p:cNvSpPr>
          <p:nvPr>
            <p:ph idx="1"/>
          </p:nvPr>
        </p:nvSpPr>
        <p:spPr>
          <a:xfrm>
            <a:off x="719666" y="1981200"/>
            <a:ext cx="8229600" cy="4525963"/>
          </a:xfrm>
        </p:spPr>
        <p:txBody>
          <a:bodyPr/>
          <a:lstStyle/>
          <a:p>
            <a:pPr marL="109537" indent="0" eaLnBrk="1" hangingPunct="1">
              <a:buFont typeface="Wingdings 3" pitchFamily="18" charset="2"/>
              <a:buNone/>
              <a:defRPr/>
            </a:pPr>
            <a:r>
              <a:rPr lang="en-US" sz="1800" dirty="0" smtClean="0">
                <a:latin typeface="Times New Roman" pitchFamily="18" charset="0"/>
                <a:cs typeface="Times New Roman" pitchFamily="18" charset="0"/>
              </a:rPr>
              <a:t>Hours Considered Worked Under the FLSA</a:t>
            </a:r>
          </a:p>
          <a:p>
            <a:pPr eaLnBrk="1" hangingPunct="1">
              <a:buClrTx/>
              <a:defRPr/>
            </a:pPr>
            <a:r>
              <a:rPr lang="en-US" sz="1800" dirty="0" smtClean="0">
                <a:latin typeface="Times New Roman" pitchFamily="18" charset="0"/>
                <a:cs typeface="Times New Roman" pitchFamily="18" charset="0"/>
              </a:rPr>
              <a:t>Portal to Portal Act</a:t>
            </a:r>
          </a:p>
          <a:p>
            <a:pPr lvl="1" eaLnBrk="1" hangingPunct="1">
              <a:defRPr/>
            </a:pPr>
            <a:r>
              <a:rPr lang="en-US" sz="1800" dirty="0" smtClean="0">
                <a:latin typeface="Times New Roman" pitchFamily="18" charset="0"/>
                <a:cs typeface="Times New Roman" pitchFamily="18" charset="0"/>
              </a:rPr>
              <a:t>Defines beginning and end of the work day and provides guidelines on:</a:t>
            </a:r>
          </a:p>
          <a:p>
            <a:pPr lvl="2" eaLnBrk="1" hangingPunct="1">
              <a:defRPr/>
            </a:pPr>
            <a:r>
              <a:rPr lang="en-US" sz="1600" dirty="0" smtClean="0">
                <a:latin typeface="Times New Roman" pitchFamily="18" charset="0"/>
                <a:cs typeface="Times New Roman" pitchFamily="18" charset="0"/>
              </a:rPr>
              <a:t>Travel time</a:t>
            </a:r>
          </a:p>
          <a:p>
            <a:pPr lvl="2" eaLnBrk="1" hangingPunct="1">
              <a:defRPr/>
            </a:pPr>
            <a:r>
              <a:rPr lang="en-US" sz="1600" dirty="0" smtClean="0">
                <a:latin typeface="Times New Roman" pitchFamily="18" charset="0"/>
                <a:cs typeface="Times New Roman" pitchFamily="18" charset="0"/>
              </a:rPr>
              <a:t>Waiting time</a:t>
            </a:r>
          </a:p>
          <a:p>
            <a:pPr lvl="2" eaLnBrk="1" hangingPunct="1">
              <a:defRPr/>
            </a:pPr>
            <a:r>
              <a:rPr lang="en-US" sz="1600" dirty="0" smtClean="0">
                <a:latin typeface="Times New Roman" pitchFamily="18" charset="0"/>
                <a:cs typeface="Times New Roman" pitchFamily="18" charset="0"/>
              </a:rPr>
              <a:t>On-Call time</a:t>
            </a:r>
          </a:p>
          <a:p>
            <a:pPr lvl="2" eaLnBrk="1" hangingPunct="1">
              <a:defRPr/>
            </a:pPr>
            <a:r>
              <a:rPr lang="en-US" sz="1600" dirty="0" smtClean="0">
                <a:latin typeface="Times New Roman" pitchFamily="18" charset="0"/>
                <a:cs typeface="Times New Roman" pitchFamily="18" charset="0"/>
              </a:rPr>
              <a:t>Rest and Meal Periods</a:t>
            </a:r>
          </a:p>
          <a:p>
            <a:pPr lvl="2" eaLnBrk="1" hangingPunct="1">
              <a:defRPr/>
            </a:pPr>
            <a:r>
              <a:rPr lang="en-US" sz="1600" dirty="0" smtClean="0">
                <a:latin typeface="Times New Roman" pitchFamily="18" charset="0"/>
                <a:cs typeface="Times New Roman" pitchFamily="18" charset="0"/>
              </a:rPr>
              <a:t>Lectures, meetings and training programs</a:t>
            </a:r>
          </a:p>
          <a:p>
            <a:pPr lvl="2" eaLnBrk="1" hangingPunct="1">
              <a:defRPr/>
            </a:pPr>
            <a:r>
              <a:rPr lang="en-US" sz="1600" dirty="0" smtClean="0">
                <a:latin typeface="Times New Roman" pitchFamily="18" charset="0"/>
                <a:cs typeface="Times New Roman" pitchFamily="18" charset="0"/>
              </a:rPr>
              <a:t>Typical Problems</a:t>
            </a:r>
          </a:p>
          <a:p>
            <a:pPr eaLnBrk="1" hangingPunct="1">
              <a:defRPr/>
            </a:pPr>
            <a:endParaRPr lang="en-US" dirty="0"/>
          </a:p>
        </p:txBody>
      </p:sp>
    </p:spTree>
  </p:cSld>
  <p:clrMapOvr>
    <a:masterClrMapping/>
  </p:clrMapOvr>
  <p:transition spd="slow">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FAIR LABOR STANDARDS ACT</a:t>
            </a:r>
            <a:endParaRPr lang="en-US" altLang="en-US" sz="2800" b="1" dirty="0" smtClean="0">
              <a:latin typeface="Times New Roman" panose="02020603050405020304" pitchFamily="18" charset="0"/>
            </a:endParaRPr>
          </a:p>
        </p:txBody>
      </p:sp>
      <p:sp>
        <p:nvSpPr>
          <p:cNvPr id="3075" name="Rectangle 3"/>
          <p:cNvSpPr>
            <a:spLocks noGrp="1" noChangeArrowheads="1"/>
          </p:cNvSpPr>
          <p:nvPr>
            <p:ph idx="1"/>
          </p:nvPr>
        </p:nvSpPr>
        <p:spPr>
          <a:xfrm>
            <a:off x="995781" y="2133600"/>
            <a:ext cx="7704667" cy="3332816"/>
          </a:xfrm>
        </p:spPr>
        <p:txBody>
          <a:bodyPr>
            <a:normAutofit fontScale="92500" lnSpcReduction="10000"/>
          </a:bodyPr>
          <a:lstStyle/>
          <a:p>
            <a:pPr eaLnBrk="1" hangingPunct="1">
              <a:buFontTx/>
              <a:buNone/>
            </a:pPr>
            <a:endParaRPr lang="en-US" altLang="en-US" sz="1800" dirty="0" smtClean="0">
              <a:latin typeface="Times New Roman" panose="02020603050405020304" pitchFamily="18" charset="0"/>
              <a:cs typeface="Times New Roman" panose="02020603050405020304" pitchFamily="18" charset="0"/>
            </a:endParaRPr>
          </a:p>
          <a:p>
            <a:pPr eaLnBrk="1" hangingPunct="1">
              <a:buClr>
                <a:schemeClr val="tx1"/>
              </a:buClr>
            </a:pPr>
            <a:r>
              <a:rPr lang="en-US" altLang="en-US" sz="1900" dirty="0" smtClean="0">
                <a:latin typeface="Times New Roman" panose="02020603050405020304" pitchFamily="18" charset="0"/>
                <a:cs typeface="Times New Roman" panose="02020603050405020304" pitchFamily="18" charset="0"/>
              </a:rPr>
              <a:t>Also referred to as the Wage and Hour Law.</a:t>
            </a:r>
          </a:p>
          <a:p>
            <a:pPr eaLnBrk="1" hangingPunct="1">
              <a:buClr>
                <a:schemeClr val="tx1"/>
              </a:buClr>
              <a:buFont typeface="Wingdings 3" panose="05040102010807070707" pitchFamily="18" charset="2"/>
              <a:buNone/>
            </a:pPr>
            <a:endParaRPr lang="en-US" altLang="en-US" sz="1900" dirty="0" smtClean="0">
              <a:latin typeface="Times New Roman" panose="02020603050405020304" pitchFamily="18" charset="0"/>
              <a:cs typeface="Times New Roman" panose="02020603050405020304" pitchFamily="18" charset="0"/>
            </a:endParaRPr>
          </a:p>
          <a:p>
            <a:pPr eaLnBrk="1" hangingPunct="1">
              <a:buClr>
                <a:schemeClr val="tx1"/>
              </a:buClr>
            </a:pPr>
            <a:r>
              <a:rPr lang="en-US" altLang="en-US" sz="1900" dirty="0" smtClean="0">
                <a:latin typeface="Times New Roman" panose="02020603050405020304" pitchFamily="18" charset="0"/>
                <a:cs typeface="Times New Roman" panose="02020603050405020304" pitchFamily="18" charset="0"/>
              </a:rPr>
              <a:t>Regulates:</a:t>
            </a:r>
          </a:p>
          <a:p>
            <a:pPr lvl="1" eaLnBrk="1" hangingPunct="1"/>
            <a:r>
              <a:rPr lang="en-US" altLang="en-US" sz="1700" dirty="0" smtClean="0">
                <a:latin typeface="Times New Roman" panose="02020603050405020304" pitchFamily="18" charset="0"/>
                <a:cs typeface="Times New Roman" panose="02020603050405020304" pitchFamily="18" charset="0"/>
              </a:rPr>
              <a:t>Employee status</a:t>
            </a:r>
          </a:p>
          <a:p>
            <a:pPr lvl="1" eaLnBrk="1" hangingPunct="1"/>
            <a:r>
              <a:rPr lang="en-US" altLang="en-US" sz="1700" dirty="0" smtClean="0">
                <a:latin typeface="Times New Roman" panose="02020603050405020304" pitchFamily="18" charset="0"/>
                <a:cs typeface="Times New Roman" panose="02020603050405020304" pitchFamily="18" charset="0"/>
              </a:rPr>
              <a:t>Child labor</a:t>
            </a:r>
          </a:p>
          <a:p>
            <a:pPr lvl="1" eaLnBrk="1" hangingPunct="1"/>
            <a:r>
              <a:rPr lang="en-US" altLang="en-US" sz="1700" dirty="0" smtClean="0">
                <a:latin typeface="Times New Roman" panose="02020603050405020304" pitchFamily="18" charset="0"/>
                <a:cs typeface="Times New Roman" panose="02020603050405020304" pitchFamily="18" charset="0"/>
              </a:rPr>
              <a:t>Minimum wage</a:t>
            </a:r>
          </a:p>
          <a:p>
            <a:pPr lvl="1" eaLnBrk="1" hangingPunct="1"/>
            <a:r>
              <a:rPr lang="en-US" altLang="en-US" sz="1700" dirty="0" smtClean="0">
                <a:latin typeface="Times New Roman" panose="02020603050405020304" pitchFamily="18" charset="0"/>
                <a:cs typeface="Times New Roman" panose="02020603050405020304" pitchFamily="18" charset="0"/>
              </a:rPr>
              <a:t>Overtime pay</a:t>
            </a:r>
          </a:p>
          <a:p>
            <a:pPr lvl="1" eaLnBrk="1" hangingPunct="1"/>
            <a:r>
              <a:rPr lang="en-US" altLang="en-US" sz="1700" dirty="0" smtClean="0">
                <a:latin typeface="Times New Roman" panose="02020603050405020304" pitchFamily="18" charset="0"/>
                <a:cs typeface="Times New Roman" panose="02020603050405020304" pitchFamily="18" charset="0"/>
              </a:rPr>
              <a:t>Record keeping – 6 years after termination</a:t>
            </a:r>
          </a:p>
          <a:p>
            <a:pPr eaLnBrk="1" hangingPunct="1">
              <a:buFontTx/>
              <a:buNone/>
            </a:pPr>
            <a:endParaRPr lang="en-US" altLang="en-US" sz="2000" dirty="0" smtClean="0"/>
          </a:p>
        </p:txBody>
      </p:sp>
    </p:spTree>
  </p:cSld>
  <p:clrMapOvr>
    <a:masterClrMapping/>
  </p:clrMapOvr>
  <p:transition spd="slow">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2"/>
          <p:cNvSpPr>
            <a:spLocks noGrp="1"/>
          </p:cNvSpPr>
          <p:nvPr>
            <p:ph type="title"/>
          </p:nvPr>
        </p:nvSpPr>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FAIR LABOR STANDARDS ACT</a:t>
            </a:r>
            <a:endParaRPr lang="en-US" altLang="en-US" sz="2800" b="1" dirty="0" smtClean="0"/>
          </a:p>
        </p:txBody>
      </p:sp>
      <p:sp>
        <p:nvSpPr>
          <p:cNvPr id="2" name="Content Placeholder 1"/>
          <p:cNvSpPr>
            <a:spLocks noGrp="1"/>
          </p:cNvSpPr>
          <p:nvPr>
            <p:ph idx="1"/>
          </p:nvPr>
        </p:nvSpPr>
        <p:spPr>
          <a:xfrm>
            <a:off x="889379" y="2133600"/>
            <a:ext cx="8102221" cy="4602163"/>
          </a:xfrm>
        </p:spPr>
        <p:txBody>
          <a:bodyPr/>
          <a:lstStyle/>
          <a:p>
            <a:pPr marL="0" indent="0" eaLnBrk="1" hangingPunct="1">
              <a:buFontTx/>
              <a:buNone/>
              <a:defRPr/>
            </a:pPr>
            <a:r>
              <a:rPr lang="en-US" sz="1800" dirty="0" smtClean="0">
                <a:latin typeface="Times New Roman" pitchFamily="18" charset="0"/>
                <a:cs typeface="Times New Roman" pitchFamily="18" charset="0"/>
              </a:rPr>
              <a:t>Travel Time – Ordinary Work Day</a:t>
            </a:r>
          </a:p>
          <a:p>
            <a:pPr eaLnBrk="1" hangingPunct="1">
              <a:defRPr/>
            </a:pPr>
            <a:r>
              <a:rPr lang="en-US" sz="1800" b="0" dirty="0" smtClean="0">
                <a:latin typeface="Times New Roman" pitchFamily="18" charset="0"/>
                <a:cs typeface="Times New Roman" pitchFamily="18" charset="0"/>
              </a:rPr>
              <a:t>Time spent by an employee in travel as part of his principal activity, such as travel from jobsite to jobsite during the workday, must be considered as hours worked. An employee who travels from home before the regular workday and returns home at the end of the workday is engaged in ordinary home-to-work travel. This is not considered hours worked. </a:t>
            </a:r>
            <a:r>
              <a:rPr lang="en-US" sz="1800" b="0" dirty="0" smtClean="0">
                <a:latin typeface="Times New Roman" pitchFamily="18" charset="0"/>
                <a:cs typeface="Times New Roman" pitchFamily="18" charset="0"/>
                <a:hlinkClick r:id="rId2" action="ppaction://hlinkfile"/>
              </a:rPr>
              <a:t>See Regulations 29 CFR 785.33</a:t>
            </a:r>
            <a:r>
              <a:rPr lang="en-US" sz="1800" b="0" dirty="0" smtClean="0">
                <a:latin typeface="Times New Roman" pitchFamily="18" charset="0"/>
                <a:cs typeface="Times New Roman" pitchFamily="18" charset="0"/>
              </a:rPr>
              <a:t>. </a:t>
            </a:r>
          </a:p>
          <a:p>
            <a:pPr marL="0" indent="0" eaLnBrk="1" hangingPunct="1">
              <a:buFontTx/>
              <a:buNone/>
              <a:defRPr/>
            </a:pPr>
            <a:r>
              <a:rPr lang="en-US" sz="1800" dirty="0">
                <a:latin typeface="Times New Roman" pitchFamily="18" charset="0"/>
                <a:cs typeface="Times New Roman" pitchFamily="18" charset="0"/>
              </a:rPr>
              <a:t>Travel Time – One </a:t>
            </a:r>
            <a:r>
              <a:rPr lang="en-US" sz="1800" dirty="0" smtClean="0">
                <a:latin typeface="Times New Roman" pitchFamily="18" charset="0"/>
                <a:cs typeface="Times New Roman" pitchFamily="18" charset="0"/>
              </a:rPr>
              <a:t>Day/Business</a:t>
            </a:r>
          </a:p>
          <a:p>
            <a:pPr eaLnBrk="1" hangingPunct="1">
              <a:defRPr/>
            </a:pPr>
            <a:r>
              <a:rPr lang="en-US" sz="1800" b="0" dirty="0" smtClean="0">
                <a:latin typeface="Times New Roman" pitchFamily="18" charset="0"/>
                <a:cs typeface="Times New Roman" pitchFamily="18" charset="0"/>
              </a:rPr>
              <a:t>Different rules apply when all of the travel/business occurs during one day.  Time involved in one day travel, which is over and above ordinary commuting travel and that is performed for the employers benefit to meet a particular assignment count as hours worked.</a:t>
            </a:r>
            <a:endParaRPr lang="en-US" sz="1800" b="0" dirty="0">
              <a:latin typeface="Times New Roman" pitchFamily="18" charset="0"/>
              <a:cs typeface="Times New Roman" pitchFamily="18" charset="0"/>
            </a:endParaRPr>
          </a:p>
          <a:p>
            <a:pPr eaLnBrk="1" hangingPunct="1">
              <a:defRPr/>
            </a:pPr>
            <a:endParaRPr lang="en-US" sz="1800" b="0" dirty="0" smtClean="0">
              <a:latin typeface="Times New Roman" pitchFamily="18" charset="0"/>
              <a:cs typeface="Times New Roman" pitchFamily="18" charset="0"/>
            </a:endParaRPr>
          </a:p>
          <a:p>
            <a:pPr eaLnBrk="1" hangingPunct="1">
              <a:defRPr/>
            </a:pPr>
            <a:endParaRPr lang="en-US" sz="1800" b="0" dirty="0" smtClean="0">
              <a:latin typeface="Times New Roman" pitchFamily="18" charset="0"/>
              <a:cs typeface="Times New Roman" pitchFamily="18" charset="0"/>
            </a:endParaRPr>
          </a:p>
          <a:p>
            <a:pPr marL="109537" indent="0" eaLnBrk="1" hangingPunct="1">
              <a:buFont typeface="Wingdings 3" pitchFamily="18" charset="2"/>
              <a:buNone/>
              <a:defRPr/>
            </a:pPr>
            <a:endParaRPr lang="en-US" sz="1800" b="0" dirty="0" smtClean="0">
              <a:latin typeface="Times New Roman" pitchFamily="18" charset="0"/>
              <a:cs typeface="Times New Roman" pitchFamily="18" charset="0"/>
            </a:endParaRPr>
          </a:p>
          <a:p>
            <a:pPr eaLnBrk="1" hangingPunct="1">
              <a:defRPr/>
            </a:pPr>
            <a:endParaRPr lang="en-US" sz="1800" b="0" dirty="0">
              <a:latin typeface="Times New Roman" pitchFamily="18" charset="0"/>
              <a:cs typeface="Times New Roman" pitchFamily="18" charset="0"/>
            </a:endParaRPr>
          </a:p>
        </p:txBody>
      </p:sp>
    </p:spTree>
  </p:cSld>
  <p:clrMapOvr>
    <a:masterClrMapping/>
  </p:clrMapOvr>
  <p:transition spd="slow">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FAIR LABOR STANDARDS ACT</a:t>
            </a:r>
            <a:endParaRPr lang="en-US" altLang="en-US" sz="2800" b="1" dirty="0" smtClean="0"/>
          </a:p>
        </p:txBody>
      </p:sp>
      <p:sp>
        <p:nvSpPr>
          <p:cNvPr id="3" name="Content Placeholder 2"/>
          <p:cNvSpPr>
            <a:spLocks noGrp="1"/>
          </p:cNvSpPr>
          <p:nvPr>
            <p:ph idx="1"/>
          </p:nvPr>
        </p:nvSpPr>
        <p:spPr>
          <a:xfrm>
            <a:off x="986682" y="2057400"/>
            <a:ext cx="7704667" cy="3332816"/>
          </a:xfrm>
        </p:spPr>
        <p:txBody>
          <a:bodyPr>
            <a:normAutofit lnSpcReduction="10000"/>
          </a:bodyPr>
          <a:lstStyle/>
          <a:p>
            <a:pPr marL="109537" indent="0" eaLnBrk="1" hangingPunct="1">
              <a:buFont typeface="Wingdings 3" pitchFamily="18" charset="2"/>
              <a:buNone/>
              <a:defRPr/>
            </a:pPr>
            <a:r>
              <a:rPr lang="en-US" sz="1800" dirty="0">
                <a:latin typeface="Times New Roman" pitchFamily="18" charset="0"/>
                <a:cs typeface="Times New Roman" pitchFamily="18" charset="0"/>
              </a:rPr>
              <a:t>Travel Away From Home Community Involving an Overnight Stay</a:t>
            </a:r>
          </a:p>
          <a:p>
            <a:pPr eaLnBrk="1" hangingPunct="1">
              <a:defRPr/>
            </a:pPr>
            <a:r>
              <a:rPr lang="en-US" sz="1800" b="0" dirty="0">
                <a:latin typeface="Times New Roman" pitchFamily="18" charset="0"/>
                <a:cs typeface="Times New Roman" pitchFamily="18" charset="0"/>
              </a:rPr>
              <a:t>Travel that keeps your employee away from home overnight is travel away from the home community. Travel away from home is clearly hours worked when it takes place during your employee's regularly scheduled hours of work. He or she is simply substituting travel for other duties.</a:t>
            </a:r>
          </a:p>
          <a:p>
            <a:pPr eaLnBrk="1" hangingPunct="1">
              <a:defRPr/>
            </a:pPr>
            <a:r>
              <a:rPr lang="en-US" sz="1800" b="0" dirty="0">
                <a:latin typeface="Times New Roman" pitchFamily="18" charset="0"/>
                <a:cs typeface="Times New Roman" pitchFamily="18" charset="0"/>
              </a:rPr>
              <a:t>If your employee is regularly scheduled to work 8 a.m. to 5 p.m., Monday through Friday, travel time on a train, bus, airplane or in an automobile during these hours is hours worked on Saturday and Sunday, as well as on the other days</a:t>
            </a:r>
            <a:r>
              <a:rPr lang="en-US" sz="1800" b="0" dirty="0" smtClean="0">
                <a:latin typeface="Times New Roman" pitchFamily="18" charset="0"/>
                <a:cs typeface="Times New Roman" pitchFamily="18" charset="0"/>
              </a:rPr>
              <a:t>. Outside of those hours, time spent traveling as a driver is compensable work time, but time spent as a passenger on an airplane, bus , train , boat or car is not compensable.</a:t>
            </a:r>
            <a:endParaRPr lang="en-US" sz="1800" b="0" dirty="0">
              <a:latin typeface="Times New Roman" pitchFamily="18" charset="0"/>
              <a:cs typeface="Times New Roman" pitchFamily="18" charset="0"/>
            </a:endParaRPr>
          </a:p>
          <a:p>
            <a:pPr eaLnBrk="1" hangingPunct="1">
              <a:defRPr/>
            </a:pPr>
            <a:endParaRPr lang="en-US" dirty="0"/>
          </a:p>
        </p:txBody>
      </p:sp>
    </p:spTree>
  </p:cSld>
  <p:clrMapOvr>
    <a:masterClrMapping/>
  </p:clrMapOvr>
  <p:transition spd="slow">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2"/>
          <p:cNvSpPr>
            <a:spLocks noGrp="1"/>
          </p:cNvSpPr>
          <p:nvPr>
            <p:ph type="title"/>
          </p:nvPr>
        </p:nvSpPr>
        <p:spPr>
          <a:xfrm>
            <a:off x="762000" y="381000"/>
            <a:ext cx="7704667" cy="838199"/>
          </a:xfrm>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FAIR LABOR STANDARDS ACT</a:t>
            </a:r>
            <a:endParaRPr lang="en-US" altLang="en-US" sz="2800" b="1" dirty="0" smtClean="0"/>
          </a:p>
        </p:txBody>
      </p:sp>
      <p:sp>
        <p:nvSpPr>
          <p:cNvPr id="2" name="Content Placeholder 1"/>
          <p:cNvSpPr>
            <a:spLocks noGrp="1"/>
          </p:cNvSpPr>
          <p:nvPr>
            <p:ph idx="1"/>
          </p:nvPr>
        </p:nvSpPr>
        <p:spPr>
          <a:xfrm>
            <a:off x="1013978" y="2225675"/>
            <a:ext cx="7704667" cy="4094816"/>
          </a:xfrm>
        </p:spPr>
        <p:txBody>
          <a:bodyPr>
            <a:normAutofit/>
          </a:bodyPr>
          <a:lstStyle/>
          <a:p>
            <a:pPr marL="109537" indent="0" eaLnBrk="1" hangingPunct="1">
              <a:buFont typeface="Wingdings 3" pitchFamily="18" charset="2"/>
              <a:buNone/>
              <a:defRPr/>
            </a:pPr>
            <a:r>
              <a:rPr lang="en-US" sz="1800" dirty="0" smtClean="0">
                <a:latin typeface="Times New Roman" pitchFamily="18" charset="0"/>
                <a:cs typeface="Times New Roman" pitchFamily="18" charset="0"/>
              </a:rPr>
              <a:t>Waiting Time</a:t>
            </a:r>
          </a:p>
          <a:p>
            <a:pPr eaLnBrk="1" hangingPunct="1">
              <a:buClrTx/>
              <a:defRPr/>
            </a:pPr>
            <a:r>
              <a:rPr lang="en-US" sz="1800" dirty="0" smtClean="0">
                <a:latin typeface="Times New Roman" charset="0"/>
                <a:cs typeface="Times New Roman" charset="0"/>
              </a:rPr>
              <a:t>Counted </a:t>
            </a:r>
            <a:r>
              <a:rPr lang="en-US" sz="1800" dirty="0">
                <a:latin typeface="Times New Roman" charset="0"/>
                <a:cs typeface="Times New Roman" charset="0"/>
              </a:rPr>
              <a:t>as hours worked </a:t>
            </a:r>
            <a:r>
              <a:rPr lang="en-US" sz="1800" dirty="0" smtClean="0">
                <a:latin typeface="Times New Roman" charset="0"/>
                <a:cs typeface="Times New Roman" charset="0"/>
              </a:rPr>
              <a:t>when (Engaged to be waiting):</a:t>
            </a:r>
            <a:endParaRPr lang="en-US" sz="1800" dirty="0">
              <a:latin typeface="Times New Roman" charset="0"/>
              <a:cs typeface="Times New Roman" charset="0"/>
            </a:endParaRPr>
          </a:p>
          <a:p>
            <a:pPr lvl="1" eaLnBrk="1" hangingPunct="1">
              <a:defRPr/>
            </a:pPr>
            <a:r>
              <a:rPr lang="en-US" sz="1600" dirty="0" smtClean="0">
                <a:latin typeface="Times New Roman" charset="0"/>
                <a:cs typeface="Times New Roman" charset="0"/>
              </a:rPr>
              <a:t>Employee </a:t>
            </a:r>
            <a:r>
              <a:rPr lang="en-US" sz="1600" dirty="0">
                <a:latin typeface="Times New Roman" charset="0"/>
                <a:cs typeface="Times New Roman" charset="0"/>
              </a:rPr>
              <a:t>is unable to use the time effectively for his or her own purposes</a:t>
            </a:r>
          </a:p>
          <a:p>
            <a:pPr lvl="1" eaLnBrk="1" hangingPunct="1">
              <a:defRPr/>
            </a:pPr>
            <a:r>
              <a:rPr lang="en-US" sz="1600" dirty="0">
                <a:latin typeface="Times New Roman" charset="0"/>
                <a:cs typeface="Times New Roman" charset="0"/>
              </a:rPr>
              <a:t>Time is controlled by the employer</a:t>
            </a:r>
          </a:p>
          <a:p>
            <a:pPr eaLnBrk="1" hangingPunct="1">
              <a:buClrTx/>
              <a:defRPr/>
            </a:pPr>
            <a:r>
              <a:rPr lang="en-US" sz="1800" dirty="0" smtClean="0">
                <a:latin typeface="Times New Roman" charset="0"/>
                <a:cs typeface="Times New Roman" charset="0"/>
              </a:rPr>
              <a:t>Not </a:t>
            </a:r>
            <a:r>
              <a:rPr lang="en-US" sz="1800" dirty="0">
                <a:latin typeface="Times New Roman" charset="0"/>
                <a:cs typeface="Times New Roman" charset="0"/>
              </a:rPr>
              <a:t>counted as hours worked </a:t>
            </a:r>
            <a:r>
              <a:rPr lang="en-US" sz="1800" dirty="0" smtClean="0">
                <a:latin typeface="Times New Roman" charset="0"/>
                <a:cs typeface="Times New Roman" charset="0"/>
              </a:rPr>
              <a:t>when (Waiting to be engaged):</a:t>
            </a:r>
            <a:endParaRPr lang="en-US" sz="1800" dirty="0">
              <a:latin typeface="Times New Roman" charset="0"/>
              <a:cs typeface="Times New Roman" charset="0"/>
            </a:endParaRPr>
          </a:p>
          <a:p>
            <a:pPr lvl="1" eaLnBrk="1" hangingPunct="1">
              <a:defRPr/>
            </a:pPr>
            <a:r>
              <a:rPr lang="en-US" sz="1600" dirty="0" smtClean="0">
                <a:latin typeface="Times New Roman" charset="0"/>
                <a:cs typeface="Times New Roman" charset="0"/>
              </a:rPr>
              <a:t>Employee </a:t>
            </a:r>
            <a:r>
              <a:rPr lang="en-US" sz="1600" dirty="0">
                <a:latin typeface="Times New Roman" charset="0"/>
                <a:cs typeface="Times New Roman" charset="0"/>
              </a:rPr>
              <a:t>is completely relieved from duty</a:t>
            </a:r>
          </a:p>
          <a:p>
            <a:pPr lvl="1" eaLnBrk="1" hangingPunct="1">
              <a:defRPr/>
            </a:pPr>
            <a:r>
              <a:rPr lang="en-US" sz="1600" dirty="0">
                <a:latin typeface="Times New Roman" charset="0"/>
                <a:cs typeface="Times New Roman" charset="0"/>
              </a:rPr>
              <a:t>Time is long enough to enable the employee to use it effectively for his or her own purposes</a:t>
            </a:r>
          </a:p>
          <a:p>
            <a:pPr marL="365125" lvl="1" indent="-255588" eaLnBrk="1" hangingPunct="1">
              <a:spcBef>
                <a:spcPts val="400"/>
              </a:spcBef>
              <a:buSzPct val="68000"/>
              <a:buFont typeface="Wingdings 3" pitchFamily="18" charset="2"/>
              <a:buChar char=""/>
              <a:defRPr/>
            </a:pPr>
            <a:r>
              <a:rPr lang="en-US" sz="1800" dirty="0" smtClean="0">
                <a:latin typeface="Times New Roman" charset="0"/>
                <a:cs typeface="Times New Roman" charset="0"/>
              </a:rPr>
              <a:t>Example</a:t>
            </a:r>
            <a:r>
              <a:rPr lang="en-US" sz="1800" dirty="0">
                <a:latin typeface="Times New Roman" charset="0"/>
                <a:cs typeface="Times New Roman" charset="0"/>
              </a:rPr>
              <a:t>, a secretary who reads a book while waiting for dictation or a fireman who plays checkers while waiting for an alarm is working during such periods of inactivity. These employees have been "engaged to wait."</a:t>
            </a:r>
            <a:endParaRPr lang="en-US" sz="1800" b="1" dirty="0">
              <a:latin typeface="Times New Roman" charset="0"/>
              <a:cs typeface="Times New Roman" charset="0"/>
            </a:endParaRPr>
          </a:p>
          <a:p>
            <a:pPr marL="0" indent="0" eaLnBrk="1" hangingPunct="1">
              <a:buNone/>
              <a:defRPr/>
            </a:pPr>
            <a:endParaRPr lang="en-US" sz="2200" dirty="0">
              <a:latin typeface="Times New Roman" charset="0"/>
              <a:cs typeface="Times New Roman" charset="0"/>
            </a:endParaRPr>
          </a:p>
          <a:p>
            <a:pPr marL="109537" indent="0" eaLnBrk="1" hangingPunct="1">
              <a:buFont typeface="Wingdings 3" pitchFamily="18" charset="2"/>
              <a:buNone/>
              <a:defRPr/>
            </a:pPr>
            <a:endParaRPr lang="en-US" dirty="0"/>
          </a:p>
        </p:txBody>
      </p:sp>
      <p:pic>
        <p:nvPicPr>
          <p:cNvPr id="22532" name="Picture 4" descr="C:\Documents and Settings\snf3\Local Settings\Temporary Internet Files\Content.IE5\U70P0Z09\MC900196568[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15200" y="788726"/>
            <a:ext cx="1692275" cy="1768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slow">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FAIR LABOR STANDARDS ACT</a:t>
            </a:r>
            <a:endParaRPr lang="en-US" altLang="en-US" sz="2800" b="1" dirty="0" smtClean="0"/>
          </a:p>
        </p:txBody>
      </p:sp>
      <p:sp>
        <p:nvSpPr>
          <p:cNvPr id="2" name="Content Placeholder 1"/>
          <p:cNvSpPr>
            <a:spLocks noGrp="1"/>
          </p:cNvSpPr>
          <p:nvPr>
            <p:ph idx="1"/>
          </p:nvPr>
        </p:nvSpPr>
        <p:spPr>
          <a:xfrm>
            <a:off x="982133" y="1828800"/>
            <a:ext cx="8001000" cy="4267200"/>
          </a:xfrm>
        </p:spPr>
        <p:txBody>
          <a:bodyPr>
            <a:normAutofit/>
          </a:bodyPr>
          <a:lstStyle/>
          <a:p>
            <a:pPr marL="109537" indent="0" eaLnBrk="1" hangingPunct="1">
              <a:buFont typeface="Wingdings 3" pitchFamily="18" charset="2"/>
              <a:buNone/>
              <a:defRPr/>
            </a:pPr>
            <a:r>
              <a:rPr lang="en-US" sz="1800" dirty="0" smtClean="0">
                <a:latin typeface="Times New Roman" pitchFamily="18" charset="0"/>
                <a:cs typeface="Times New Roman" pitchFamily="18" charset="0"/>
              </a:rPr>
              <a:t>On Call</a:t>
            </a:r>
          </a:p>
          <a:p>
            <a:pPr eaLnBrk="1" hangingPunct="1">
              <a:buClrTx/>
              <a:defRPr/>
            </a:pPr>
            <a:r>
              <a:rPr lang="en-US" sz="1800" dirty="0" smtClean="0">
                <a:latin typeface="Times New Roman" pitchFamily="18" charset="0"/>
                <a:cs typeface="Times New Roman" pitchFamily="18" charset="0"/>
              </a:rPr>
              <a:t>On-call time is hours worked when:</a:t>
            </a:r>
          </a:p>
          <a:p>
            <a:pPr lvl="1" eaLnBrk="1" hangingPunct="1">
              <a:defRPr/>
            </a:pPr>
            <a:r>
              <a:rPr lang="en-US" sz="1600" dirty="0" smtClean="0">
                <a:latin typeface="Times New Roman" pitchFamily="18" charset="0"/>
                <a:cs typeface="Times New Roman" pitchFamily="18" charset="0"/>
              </a:rPr>
              <a:t>Employee has to stay on the premises</a:t>
            </a:r>
          </a:p>
          <a:p>
            <a:pPr lvl="1" eaLnBrk="1" hangingPunct="1">
              <a:defRPr/>
            </a:pPr>
            <a:r>
              <a:rPr lang="en-US" sz="1600" dirty="0" smtClean="0">
                <a:latin typeface="Times New Roman" pitchFamily="18" charset="0"/>
                <a:cs typeface="Times New Roman" pitchFamily="18" charset="0"/>
              </a:rPr>
              <a:t>Employee has to stay so close to the premises that the employee cannot use that time effectively for his or her own purposes</a:t>
            </a:r>
          </a:p>
          <a:p>
            <a:pPr eaLnBrk="1" hangingPunct="1">
              <a:buClrTx/>
              <a:defRPr/>
            </a:pPr>
            <a:r>
              <a:rPr lang="en-US" sz="1800" dirty="0" smtClean="0">
                <a:latin typeface="Times New Roman" pitchFamily="18" charset="0"/>
                <a:cs typeface="Times New Roman" pitchFamily="18" charset="0"/>
              </a:rPr>
              <a:t>On-call time is not hours worked when:</a:t>
            </a:r>
          </a:p>
          <a:p>
            <a:pPr lvl="1" eaLnBrk="1" hangingPunct="1">
              <a:defRPr/>
            </a:pPr>
            <a:r>
              <a:rPr lang="en-US" sz="1600" dirty="0" smtClean="0">
                <a:latin typeface="Times New Roman" pitchFamily="18" charset="0"/>
                <a:cs typeface="Times New Roman" pitchFamily="18" charset="0"/>
              </a:rPr>
              <a:t>Employee is required to carry a cell phone</a:t>
            </a:r>
          </a:p>
          <a:p>
            <a:pPr lvl="1" eaLnBrk="1" hangingPunct="1">
              <a:defRPr/>
            </a:pPr>
            <a:r>
              <a:rPr lang="en-US" sz="1600" dirty="0" smtClean="0">
                <a:latin typeface="Times New Roman" pitchFamily="18" charset="0"/>
                <a:cs typeface="Times New Roman" pitchFamily="18" charset="0"/>
              </a:rPr>
              <a:t>Employee is required to leave word at home or with the employer where he or she can be reached</a:t>
            </a:r>
          </a:p>
          <a:p>
            <a:pPr eaLnBrk="1" hangingPunct="1">
              <a:buClrTx/>
              <a:defRPr/>
            </a:pPr>
            <a:r>
              <a:rPr lang="en-US" sz="1800" dirty="0" smtClean="0">
                <a:latin typeface="Times New Roman" pitchFamily="18" charset="0"/>
                <a:cs typeface="Times New Roman" pitchFamily="18" charset="0"/>
              </a:rPr>
              <a:t>Additional constraints on the employee's freedom could require this time to be compensated.  Each situation needs to be evaluated on its own set of facts.  Consult with HR if you believe you have an on-call compensation matter.</a:t>
            </a:r>
          </a:p>
          <a:p>
            <a:pPr marL="109537" indent="0" eaLnBrk="1" hangingPunct="1">
              <a:buFont typeface="Wingdings 3" pitchFamily="18" charset="2"/>
              <a:buNone/>
              <a:defRPr/>
            </a:pPr>
            <a:endParaRPr lang="en-US" dirty="0"/>
          </a:p>
        </p:txBody>
      </p:sp>
    </p:spTree>
  </p:cSld>
  <p:clrMapOvr>
    <a:masterClrMapping/>
  </p:clrMapOvr>
  <p:transition spd="slow">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2"/>
          <p:cNvSpPr>
            <a:spLocks noGrp="1"/>
          </p:cNvSpPr>
          <p:nvPr>
            <p:ph type="title"/>
          </p:nvPr>
        </p:nvSpPr>
        <p:spPr>
          <a:xfrm>
            <a:off x="982133" y="457201"/>
            <a:ext cx="7704667" cy="1295399"/>
          </a:xfrm>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FAIR LABOR STANDARDS ACT</a:t>
            </a:r>
            <a:endParaRPr lang="en-US" altLang="en-US" sz="2800" b="1" dirty="0" smtClean="0"/>
          </a:p>
        </p:txBody>
      </p:sp>
      <p:sp>
        <p:nvSpPr>
          <p:cNvPr id="2" name="Content Placeholder 1"/>
          <p:cNvSpPr>
            <a:spLocks noGrp="1"/>
          </p:cNvSpPr>
          <p:nvPr>
            <p:ph idx="1"/>
          </p:nvPr>
        </p:nvSpPr>
        <p:spPr>
          <a:xfrm>
            <a:off x="838200" y="1776484"/>
            <a:ext cx="8070850" cy="4525963"/>
          </a:xfrm>
        </p:spPr>
        <p:txBody>
          <a:bodyPr/>
          <a:lstStyle/>
          <a:p>
            <a:pPr marL="109537" indent="0" eaLnBrk="1" hangingPunct="1">
              <a:buFont typeface="Wingdings 3" pitchFamily="18" charset="2"/>
              <a:buNone/>
              <a:defRPr/>
            </a:pPr>
            <a:r>
              <a:rPr lang="en-US" sz="1800" dirty="0" smtClean="0">
                <a:latin typeface="Times New Roman" charset="0"/>
                <a:cs typeface="Times New Roman" charset="0"/>
              </a:rPr>
              <a:t>Rest and Meal Periods</a:t>
            </a:r>
          </a:p>
          <a:p>
            <a:pPr eaLnBrk="1" hangingPunct="1">
              <a:buClrTx/>
              <a:defRPr/>
            </a:pPr>
            <a:r>
              <a:rPr lang="en-US" sz="1800" dirty="0" smtClean="0">
                <a:latin typeface="Times New Roman" pitchFamily="18" charset="0"/>
                <a:cs typeface="Times New Roman" pitchFamily="18" charset="0"/>
              </a:rPr>
              <a:t>Rest periods of short duration, usually 20 minutes or less are customarily paid for as working time. These short periods must be counted as hours worked. </a:t>
            </a:r>
          </a:p>
          <a:p>
            <a:pPr lvl="1" eaLnBrk="1" hangingPunct="1">
              <a:defRPr/>
            </a:pPr>
            <a:r>
              <a:rPr lang="en-US" sz="1600" dirty="0" smtClean="0">
                <a:latin typeface="Times New Roman" pitchFamily="18" charset="0"/>
                <a:cs typeface="Times New Roman" pitchFamily="18" charset="0"/>
              </a:rPr>
              <a:t>Unauthorized extensions of authorized work breaks need not be counted as hours worked when the employer has expressly and unambiguously communicated to the employee that the authorized break may only last for a specific length of time.  Any extension of the break is contrary to the employer's rules, and any extension of the break will be punished. </a:t>
            </a:r>
          </a:p>
          <a:p>
            <a:pPr eaLnBrk="1" hangingPunct="1">
              <a:buClrTx/>
              <a:defRPr/>
            </a:pPr>
            <a:r>
              <a:rPr lang="en-US" sz="1800" dirty="0" smtClean="0">
                <a:latin typeface="Times New Roman" pitchFamily="18" charset="0"/>
                <a:cs typeface="Times New Roman" pitchFamily="18" charset="0"/>
              </a:rPr>
              <a:t>Bona fide meal periods (typically 30 minutes or more) generally need not be compensated as work time. The employee must be completely relieved from duty for the purpose of eating regular meals. The employee is not relieved if he/she is required to perform any duties, whether active or inactive, while eating. </a:t>
            </a:r>
          </a:p>
          <a:p>
            <a:pPr marL="109537" indent="0" eaLnBrk="1" hangingPunct="1">
              <a:buFont typeface="Wingdings 3" pitchFamily="18" charset="2"/>
              <a:buNone/>
              <a:defRPr/>
            </a:pPr>
            <a:endParaRPr lang="en-US" sz="1800" dirty="0"/>
          </a:p>
        </p:txBody>
      </p:sp>
      <p:pic>
        <p:nvPicPr>
          <p:cNvPr id="24580" name="Picture 7" descr="C:\Documents and Settings\snf3\Local Settings\Temporary Internet Files\Content.IE5\WHMFY943\MC900157225[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086600" y="1373981"/>
            <a:ext cx="1822450" cy="1062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slow">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2"/>
          <p:cNvSpPr>
            <a:spLocks noGrp="1"/>
          </p:cNvSpPr>
          <p:nvPr>
            <p:ph type="title"/>
          </p:nvPr>
        </p:nvSpPr>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FAIR LABOR STANDARDS ACT</a:t>
            </a:r>
            <a:endParaRPr lang="en-US" altLang="en-US" sz="2800" b="1" dirty="0" smtClean="0"/>
          </a:p>
        </p:txBody>
      </p:sp>
      <p:sp>
        <p:nvSpPr>
          <p:cNvPr id="2" name="Content Placeholder 1"/>
          <p:cNvSpPr>
            <a:spLocks noGrp="1"/>
          </p:cNvSpPr>
          <p:nvPr>
            <p:ph idx="1"/>
          </p:nvPr>
        </p:nvSpPr>
        <p:spPr>
          <a:xfrm>
            <a:off x="982132" y="2057400"/>
            <a:ext cx="7704667" cy="3713816"/>
          </a:xfrm>
        </p:spPr>
        <p:txBody>
          <a:bodyPr>
            <a:normAutofit/>
          </a:bodyPr>
          <a:lstStyle/>
          <a:p>
            <a:pPr marL="109537" indent="0" eaLnBrk="1" hangingPunct="1">
              <a:buFont typeface="Wingdings 3" pitchFamily="18" charset="2"/>
              <a:buNone/>
              <a:defRPr/>
            </a:pPr>
            <a:r>
              <a:rPr lang="en-US" sz="1800" dirty="0" smtClean="0">
                <a:latin typeface="Times New Roman" pitchFamily="18" charset="0"/>
                <a:cs typeface="Times New Roman" pitchFamily="18" charset="0"/>
              </a:rPr>
              <a:t>Training and Seminars </a:t>
            </a:r>
          </a:p>
          <a:p>
            <a:pPr marL="109537" indent="0" eaLnBrk="1" hangingPunct="1">
              <a:buFont typeface="Wingdings 3" pitchFamily="18" charset="2"/>
              <a:buNone/>
              <a:defRPr/>
            </a:pPr>
            <a:endParaRPr lang="en-US" sz="1800" dirty="0" smtClean="0">
              <a:latin typeface="Times New Roman" pitchFamily="18" charset="0"/>
              <a:cs typeface="Times New Roman" pitchFamily="18" charset="0"/>
            </a:endParaRPr>
          </a:p>
          <a:p>
            <a:pPr eaLnBrk="1" hangingPunct="1">
              <a:buClrTx/>
              <a:defRPr/>
            </a:pPr>
            <a:r>
              <a:rPr lang="en-US" sz="1800" dirty="0" smtClean="0">
                <a:latin typeface="Times New Roman" pitchFamily="18" charset="0"/>
                <a:cs typeface="Times New Roman" pitchFamily="18" charset="0"/>
              </a:rPr>
              <a:t>Attendance at lectures, meetings, training programs and similar activities are viewed as working time </a:t>
            </a:r>
            <a:r>
              <a:rPr lang="en-US" sz="1800" i="1" dirty="0" smtClean="0">
                <a:latin typeface="Times New Roman" pitchFamily="18" charset="0"/>
                <a:cs typeface="Times New Roman" pitchFamily="18" charset="0"/>
              </a:rPr>
              <a:t>unless </a:t>
            </a:r>
            <a:r>
              <a:rPr lang="en-US" sz="1800" i="1" u="sng" dirty="0" smtClean="0">
                <a:latin typeface="Times New Roman" pitchFamily="18" charset="0"/>
                <a:cs typeface="Times New Roman" pitchFamily="18" charset="0"/>
              </a:rPr>
              <a:t>all</a:t>
            </a:r>
            <a:r>
              <a:rPr lang="en-US" sz="1800" i="1" dirty="0" smtClean="0">
                <a:latin typeface="Times New Roman" pitchFamily="18" charset="0"/>
                <a:cs typeface="Times New Roman" pitchFamily="18" charset="0"/>
              </a:rPr>
              <a:t> of the following criteria are met</a:t>
            </a:r>
            <a:r>
              <a:rPr lang="en-US" sz="1800" dirty="0" smtClean="0">
                <a:latin typeface="Times New Roman" pitchFamily="18" charset="0"/>
                <a:cs typeface="Times New Roman" pitchFamily="18" charset="0"/>
              </a:rPr>
              <a:t>: </a:t>
            </a:r>
          </a:p>
          <a:p>
            <a:pPr lvl="1" eaLnBrk="1" hangingPunct="1">
              <a:defRPr/>
            </a:pPr>
            <a:r>
              <a:rPr lang="en-US" sz="1600" dirty="0" smtClean="0">
                <a:latin typeface="Times New Roman" pitchFamily="18" charset="0"/>
                <a:cs typeface="Times New Roman" pitchFamily="18" charset="0"/>
              </a:rPr>
              <a:t>Attendance is outside of the employee’s regular working hours; </a:t>
            </a:r>
          </a:p>
          <a:p>
            <a:pPr lvl="1" eaLnBrk="1" hangingPunct="1">
              <a:defRPr/>
            </a:pPr>
            <a:r>
              <a:rPr lang="en-US" sz="1600" dirty="0" smtClean="0">
                <a:latin typeface="Times New Roman" pitchFamily="18" charset="0"/>
                <a:cs typeface="Times New Roman" pitchFamily="18" charset="0"/>
              </a:rPr>
              <a:t>Attendance is in fact voluntary; </a:t>
            </a:r>
          </a:p>
          <a:p>
            <a:pPr lvl="1" eaLnBrk="1" hangingPunct="1">
              <a:defRPr/>
            </a:pPr>
            <a:r>
              <a:rPr lang="en-US" sz="1600" dirty="0" smtClean="0">
                <a:latin typeface="Times New Roman" pitchFamily="18" charset="0"/>
                <a:cs typeface="Times New Roman" pitchFamily="18" charset="0"/>
              </a:rPr>
              <a:t>The course, lecture, or meeting is not directly related to the employee’s job; and </a:t>
            </a:r>
          </a:p>
          <a:p>
            <a:pPr lvl="1" eaLnBrk="1" hangingPunct="1">
              <a:defRPr/>
            </a:pPr>
            <a:r>
              <a:rPr lang="en-US" sz="1600" dirty="0" smtClean="0">
                <a:latin typeface="Times New Roman" pitchFamily="18" charset="0"/>
                <a:cs typeface="Times New Roman" pitchFamily="18" charset="0"/>
              </a:rPr>
              <a:t>The employee does not perform any productive work during such attendance. </a:t>
            </a:r>
          </a:p>
          <a:p>
            <a:pPr eaLnBrk="1" hangingPunct="1">
              <a:defRPr/>
            </a:pPr>
            <a:endParaRPr lang="en-US" dirty="0"/>
          </a:p>
        </p:txBody>
      </p:sp>
    </p:spTree>
  </p:cSld>
  <p:clrMapOvr>
    <a:masterClrMapping/>
  </p:clrMapOvr>
  <p:transition spd="slow">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2"/>
          <p:cNvSpPr>
            <a:spLocks noGrp="1"/>
          </p:cNvSpPr>
          <p:nvPr>
            <p:ph type="title"/>
          </p:nvPr>
        </p:nvSpPr>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FAIR LABOR STANDARDS ACT</a:t>
            </a:r>
            <a:endParaRPr lang="en-US" altLang="en-US" sz="2800" b="1" dirty="0" smtClean="0"/>
          </a:p>
        </p:txBody>
      </p:sp>
      <p:sp>
        <p:nvSpPr>
          <p:cNvPr id="2" name="Content Placeholder 1"/>
          <p:cNvSpPr>
            <a:spLocks noGrp="1"/>
          </p:cNvSpPr>
          <p:nvPr>
            <p:ph idx="1"/>
          </p:nvPr>
        </p:nvSpPr>
        <p:spPr>
          <a:xfrm>
            <a:off x="982133" y="2209800"/>
            <a:ext cx="7704667" cy="3332816"/>
          </a:xfrm>
        </p:spPr>
        <p:txBody>
          <a:bodyPr/>
          <a:lstStyle/>
          <a:p>
            <a:pPr marL="109537" indent="0" eaLnBrk="1" hangingPunct="1">
              <a:buFont typeface="Wingdings 3" pitchFamily="18" charset="2"/>
              <a:buNone/>
              <a:defRPr/>
            </a:pPr>
            <a:r>
              <a:rPr lang="en-US" sz="1800" dirty="0" smtClean="0">
                <a:latin typeface="Times New Roman" pitchFamily="18" charset="0"/>
                <a:cs typeface="Times New Roman" pitchFamily="18" charset="0"/>
              </a:rPr>
              <a:t>Typical Problems</a:t>
            </a:r>
          </a:p>
          <a:p>
            <a:pPr marL="109537" indent="0" eaLnBrk="1" hangingPunct="1">
              <a:buFont typeface="Wingdings 3" pitchFamily="18" charset="2"/>
              <a:buNone/>
              <a:defRPr/>
            </a:pPr>
            <a:endParaRPr lang="en-US" sz="1800" dirty="0" smtClean="0">
              <a:latin typeface="Times New Roman" pitchFamily="18" charset="0"/>
              <a:cs typeface="Times New Roman" pitchFamily="18" charset="0"/>
            </a:endParaRPr>
          </a:p>
          <a:p>
            <a:pPr eaLnBrk="1" hangingPunct="1">
              <a:buClrTx/>
              <a:defRPr/>
            </a:pPr>
            <a:r>
              <a:rPr lang="en-US" sz="1800" b="0" dirty="0" smtClean="0">
                <a:latin typeface="Times New Roman" pitchFamily="18" charset="0"/>
                <a:cs typeface="Times New Roman" pitchFamily="18" charset="0"/>
              </a:rPr>
              <a:t>Problems arise when employers fail to recognize and count certain hours worked as compensable hours. </a:t>
            </a:r>
          </a:p>
          <a:p>
            <a:pPr lvl="1" eaLnBrk="1" hangingPunct="1">
              <a:buClrTx/>
              <a:defRPr/>
            </a:pPr>
            <a:endParaRPr lang="en-US" sz="1800" dirty="0" smtClean="0">
              <a:latin typeface="Times New Roman" pitchFamily="18" charset="0"/>
              <a:cs typeface="Times New Roman" pitchFamily="18" charset="0"/>
            </a:endParaRPr>
          </a:p>
          <a:p>
            <a:pPr eaLnBrk="1" hangingPunct="1">
              <a:buClrTx/>
              <a:defRPr/>
            </a:pPr>
            <a:r>
              <a:rPr lang="en-US" sz="1800" b="0" dirty="0" smtClean="0">
                <a:latin typeface="Times New Roman" pitchFamily="18" charset="0"/>
                <a:cs typeface="Times New Roman" pitchFamily="18" charset="0"/>
              </a:rPr>
              <a:t>For example, an employee who remains at his/her desk while eating lunch and regularly answers the telephone and refers callers is working. This time must be counted and paid as compensable hours worked because the employee has not been completely relieved from duty.</a:t>
            </a:r>
          </a:p>
          <a:p>
            <a:pPr marL="109537" indent="0" eaLnBrk="1" hangingPunct="1">
              <a:buFont typeface="Wingdings 3" pitchFamily="18" charset="2"/>
              <a:buNone/>
              <a:defRPr/>
            </a:pPr>
            <a:endParaRPr lang="en-US" sz="1800" dirty="0">
              <a:latin typeface="Times New Roman" pitchFamily="18" charset="0"/>
              <a:cs typeface="Times New Roman" pitchFamily="18" charset="0"/>
            </a:endParaRPr>
          </a:p>
        </p:txBody>
      </p:sp>
    </p:spTree>
  </p:cSld>
  <p:clrMapOvr>
    <a:masterClrMapping/>
  </p:clrMapOvr>
  <p:transition spd="slow">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FAIR LABOR STANDARDS ACT</a:t>
            </a:r>
            <a:endParaRPr lang="en-US" altLang="en-US" sz="2800" b="1" dirty="0" smtClean="0"/>
          </a:p>
        </p:txBody>
      </p:sp>
      <p:sp>
        <p:nvSpPr>
          <p:cNvPr id="5" name="Content Placeholder 1"/>
          <p:cNvSpPr txBox="1">
            <a:spLocks/>
          </p:cNvSpPr>
          <p:nvPr/>
        </p:nvSpPr>
        <p:spPr bwMode="auto">
          <a:xfrm>
            <a:off x="762000" y="1951819"/>
            <a:ext cx="8229600" cy="426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ts val="2800"/>
              </a:lnSpc>
              <a:spcBef>
                <a:spcPct val="40000"/>
              </a:spcBef>
              <a:spcAft>
                <a:spcPct val="0"/>
              </a:spcAft>
              <a:buClr>
                <a:srgbClr val="990000"/>
              </a:buClr>
              <a:buChar char="•"/>
              <a:defRPr sz="2600" b="1">
                <a:solidFill>
                  <a:srgbClr val="4D4D4D"/>
                </a:solidFill>
                <a:latin typeface="+mn-lt"/>
                <a:ea typeface="+mn-ea"/>
                <a:cs typeface="+mn-cs"/>
              </a:defRPr>
            </a:lvl1pPr>
            <a:lvl2pPr marL="742950" indent="-285750" algn="l" rtl="0" eaLnBrk="0" fontAlgn="base" hangingPunct="0">
              <a:lnSpc>
                <a:spcPts val="2600"/>
              </a:lnSpc>
              <a:spcBef>
                <a:spcPct val="20000"/>
              </a:spcBef>
              <a:spcAft>
                <a:spcPct val="0"/>
              </a:spcAft>
              <a:buClr>
                <a:schemeClr val="bg2"/>
              </a:buClr>
              <a:buChar char="»"/>
              <a:defRPr sz="2400">
                <a:solidFill>
                  <a:srgbClr val="4D4D4D"/>
                </a:solidFill>
                <a:latin typeface="+mn-lt"/>
              </a:defRPr>
            </a:lvl2pPr>
            <a:lvl3pPr marL="1143000" indent="-228600" algn="l" rtl="0" eaLnBrk="0" fontAlgn="base" hangingPunct="0">
              <a:lnSpc>
                <a:spcPts val="2200"/>
              </a:lnSpc>
              <a:spcBef>
                <a:spcPct val="20000"/>
              </a:spcBef>
              <a:spcAft>
                <a:spcPct val="0"/>
              </a:spcAft>
              <a:buClr>
                <a:schemeClr val="bg2"/>
              </a:buClr>
              <a:buChar char="•"/>
              <a:defRPr sz="2000">
                <a:solidFill>
                  <a:srgbClr val="4D4D4D"/>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a:solidFill>
                  <a:schemeClr val="tx1"/>
                </a:solidFill>
                <a:latin typeface="+mn-lt"/>
              </a:defRPr>
            </a:lvl5pPr>
            <a:lvl6pPr marL="2514600" indent="-228600" algn="l" rtl="0" eaLnBrk="1" fontAlgn="base" hangingPunct="1">
              <a:spcBef>
                <a:spcPct val="20000"/>
              </a:spcBef>
              <a:spcAft>
                <a:spcPct val="0"/>
              </a:spcAft>
              <a:buClr>
                <a:schemeClr val="tx1"/>
              </a:buClr>
              <a:buChar char="»"/>
              <a:defRPr>
                <a:solidFill>
                  <a:schemeClr val="tx1"/>
                </a:solidFill>
                <a:latin typeface="+mn-lt"/>
              </a:defRPr>
            </a:lvl6pPr>
            <a:lvl7pPr marL="2971800" indent="-228600" algn="l" rtl="0" eaLnBrk="1" fontAlgn="base" hangingPunct="1">
              <a:spcBef>
                <a:spcPct val="20000"/>
              </a:spcBef>
              <a:spcAft>
                <a:spcPct val="0"/>
              </a:spcAft>
              <a:buClr>
                <a:schemeClr val="tx1"/>
              </a:buClr>
              <a:buChar char="»"/>
              <a:defRPr>
                <a:solidFill>
                  <a:schemeClr val="tx1"/>
                </a:solidFill>
                <a:latin typeface="+mn-lt"/>
              </a:defRPr>
            </a:lvl7pPr>
            <a:lvl8pPr marL="3429000" indent="-228600" algn="l" rtl="0" eaLnBrk="1" fontAlgn="base" hangingPunct="1">
              <a:spcBef>
                <a:spcPct val="20000"/>
              </a:spcBef>
              <a:spcAft>
                <a:spcPct val="0"/>
              </a:spcAft>
              <a:buClr>
                <a:schemeClr val="tx1"/>
              </a:buClr>
              <a:buChar char="»"/>
              <a:defRPr>
                <a:solidFill>
                  <a:schemeClr val="tx1"/>
                </a:solidFill>
                <a:latin typeface="+mn-lt"/>
              </a:defRPr>
            </a:lvl8pPr>
            <a:lvl9pPr marL="3886200" indent="-228600" algn="l" rtl="0" eaLnBrk="1" fontAlgn="base" hangingPunct="1">
              <a:spcBef>
                <a:spcPct val="20000"/>
              </a:spcBef>
              <a:spcAft>
                <a:spcPct val="0"/>
              </a:spcAft>
              <a:buClr>
                <a:schemeClr val="tx1"/>
              </a:buClr>
              <a:buChar char="»"/>
              <a:defRPr>
                <a:solidFill>
                  <a:schemeClr val="tx1"/>
                </a:solidFill>
                <a:latin typeface="+mn-lt"/>
              </a:defRPr>
            </a:lvl9pPr>
          </a:lstStyle>
          <a:p>
            <a:pPr marL="109537" indent="0" eaLnBrk="1" hangingPunct="1">
              <a:buFont typeface="Wingdings 3" pitchFamily="18" charset="2"/>
              <a:buNone/>
              <a:defRPr/>
            </a:pPr>
            <a:r>
              <a:rPr lang="en-US" sz="1800" b="0" kern="0" dirty="0" smtClean="0">
                <a:latin typeface="Times New Roman" pitchFamily="18" charset="0"/>
                <a:cs typeface="Times New Roman" pitchFamily="18" charset="0"/>
              </a:rPr>
              <a:t>Record Keeping</a:t>
            </a:r>
          </a:p>
          <a:p>
            <a:pPr marL="109537" indent="0" eaLnBrk="1" hangingPunct="1">
              <a:buFont typeface="Wingdings 3" pitchFamily="18" charset="2"/>
              <a:buNone/>
              <a:defRPr/>
            </a:pPr>
            <a:endParaRPr lang="en-US" sz="1800" kern="0" dirty="0" smtClean="0">
              <a:latin typeface="Times New Roman" pitchFamily="18" charset="0"/>
              <a:cs typeface="Times New Roman" pitchFamily="18" charset="0"/>
            </a:endParaRPr>
          </a:p>
          <a:p>
            <a:pPr eaLnBrk="1" hangingPunct="1">
              <a:lnSpc>
                <a:spcPct val="90000"/>
              </a:lnSpc>
              <a:buClrTx/>
            </a:pPr>
            <a:r>
              <a:rPr lang="en-US" altLang="en-US" sz="1800" b="0" dirty="0" smtClean="0">
                <a:latin typeface="Times New Roman" panose="02020603050405020304" pitchFamily="18" charset="0"/>
                <a:cs typeface="Times New Roman" panose="02020603050405020304" pitchFamily="18" charset="0"/>
              </a:rPr>
              <a:t>The FLSA requires that all employers subject to any provision of the Act make, keep, and preserve certain records for each non-exempt worker</a:t>
            </a:r>
          </a:p>
          <a:p>
            <a:pPr marL="457200" lvl="1" indent="0" eaLnBrk="1" hangingPunct="1">
              <a:lnSpc>
                <a:spcPct val="90000"/>
              </a:lnSpc>
              <a:buClrTx/>
              <a:buNone/>
            </a:pPr>
            <a:r>
              <a:rPr lang="en-US" altLang="en-US" sz="1600" b="0" dirty="0" smtClean="0">
                <a:latin typeface="Times New Roman" panose="02020603050405020304" pitchFamily="18" charset="0"/>
                <a:cs typeface="Times New Roman" panose="02020603050405020304" pitchFamily="18" charset="0"/>
              </a:rPr>
              <a:t>	An accurate record of the hours worked each day and total hours worked each week is 	critical to avoiding compliance problems</a:t>
            </a:r>
          </a:p>
          <a:p>
            <a:pPr marL="457200" lvl="1" indent="0" eaLnBrk="1" hangingPunct="1">
              <a:lnSpc>
                <a:spcPct val="90000"/>
              </a:lnSpc>
              <a:buClrTx/>
              <a:buNone/>
            </a:pPr>
            <a:endParaRPr lang="en-US" altLang="en-US" sz="1600" b="0" dirty="0" smtClean="0">
              <a:latin typeface="Times New Roman" panose="02020603050405020304" pitchFamily="18" charset="0"/>
              <a:cs typeface="Times New Roman" panose="02020603050405020304" pitchFamily="18" charset="0"/>
            </a:endParaRPr>
          </a:p>
          <a:p>
            <a:pPr eaLnBrk="1" hangingPunct="1">
              <a:lnSpc>
                <a:spcPct val="90000"/>
              </a:lnSpc>
              <a:buClrTx/>
            </a:pPr>
            <a:r>
              <a:rPr lang="en-US" altLang="en-US" sz="1800" b="0" dirty="0" smtClean="0">
                <a:latin typeface="Times New Roman" panose="02020603050405020304" pitchFamily="18" charset="0"/>
                <a:cs typeface="Times New Roman" panose="02020603050405020304" pitchFamily="18" charset="0"/>
              </a:rPr>
              <a:t>Records need not be kept in any particular form and time clocks are not required</a:t>
            </a:r>
          </a:p>
          <a:p>
            <a:pPr marL="109537" indent="0" eaLnBrk="1" hangingPunct="1">
              <a:buFont typeface="Wingdings 3" pitchFamily="18" charset="2"/>
              <a:buNone/>
              <a:defRPr/>
            </a:pPr>
            <a:endParaRPr lang="en-US" sz="1800" kern="0" dirty="0">
              <a:latin typeface="Times New Roman" pitchFamily="18" charset="0"/>
              <a:cs typeface="Times New Roman" pitchFamily="18" charset="0"/>
            </a:endParaRPr>
          </a:p>
        </p:txBody>
      </p:sp>
    </p:spTree>
    <p:extLst>
      <p:ext uri="{BB962C8B-B14F-4D97-AF65-F5344CB8AC3E}">
        <p14:creationId xmlns:p14="http://schemas.microsoft.com/office/powerpoint/2010/main" xmlns="" val="792298980"/>
      </p:ext>
    </p:extLst>
  </p:cSld>
  <p:clrMapOvr>
    <a:masterClrMapping/>
  </p:clrMapOvr>
  <p:transition spd="slow">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FAIR LABOR STANDARDS ACT</a:t>
            </a:r>
            <a:endParaRPr lang="en-US" altLang="en-US" sz="2800" b="1" dirty="0" smtClean="0"/>
          </a:p>
        </p:txBody>
      </p:sp>
      <p:sp>
        <p:nvSpPr>
          <p:cNvPr id="5" name="Content Placeholder 1"/>
          <p:cNvSpPr txBox="1">
            <a:spLocks/>
          </p:cNvSpPr>
          <p:nvPr/>
        </p:nvSpPr>
        <p:spPr bwMode="auto">
          <a:xfrm>
            <a:off x="914400" y="1917700"/>
            <a:ext cx="8229600" cy="426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ts val="2800"/>
              </a:lnSpc>
              <a:spcBef>
                <a:spcPct val="40000"/>
              </a:spcBef>
              <a:spcAft>
                <a:spcPct val="0"/>
              </a:spcAft>
              <a:buClr>
                <a:srgbClr val="990000"/>
              </a:buClr>
              <a:buChar char="•"/>
              <a:defRPr sz="2600" b="1">
                <a:solidFill>
                  <a:srgbClr val="4D4D4D"/>
                </a:solidFill>
                <a:latin typeface="+mn-lt"/>
                <a:ea typeface="+mn-ea"/>
                <a:cs typeface="+mn-cs"/>
              </a:defRPr>
            </a:lvl1pPr>
            <a:lvl2pPr marL="742950" indent="-285750" algn="l" rtl="0" eaLnBrk="0" fontAlgn="base" hangingPunct="0">
              <a:lnSpc>
                <a:spcPts val="2600"/>
              </a:lnSpc>
              <a:spcBef>
                <a:spcPct val="20000"/>
              </a:spcBef>
              <a:spcAft>
                <a:spcPct val="0"/>
              </a:spcAft>
              <a:buClr>
                <a:schemeClr val="bg2"/>
              </a:buClr>
              <a:buChar char="»"/>
              <a:defRPr sz="2400">
                <a:solidFill>
                  <a:srgbClr val="4D4D4D"/>
                </a:solidFill>
                <a:latin typeface="+mn-lt"/>
              </a:defRPr>
            </a:lvl2pPr>
            <a:lvl3pPr marL="1143000" indent="-228600" algn="l" rtl="0" eaLnBrk="0" fontAlgn="base" hangingPunct="0">
              <a:lnSpc>
                <a:spcPts val="2200"/>
              </a:lnSpc>
              <a:spcBef>
                <a:spcPct val="20000"/>
              </a:spcBef>
              <a:spcAft>
                <a:spcPct val="0"/>
              </a:spcAft>
              <a:buClr>
                <a:schemeClr val="bg2"/>
              </a:buClr>
              <a:buChar char="•"/>
              <a:defRPr sz="2000">
                <a:solidFill>
                  <a:srgbClr val="4D4D4D"/>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a:solidFill>
                  <a:schemeClr val="tx1"/>
                </a:solidFill>
                <a:latin typeface="+mn-lt"/>
              </a:defRPr>
            </a:lvl5pPr>
            <a:lvl6pPr marL="2514600" indent="-228600" algn="l" rtl="0" eaLnBrk="1" fontAlgn="base" hangingPunct="1">
              <a:spcBef>
                <a:spcPct val="20000"/>
              </a:spcBef>
              <a:spcAft>
                <a:spcPct val="0"/>
              </a:spcAft>
              <a:buClr>
                <a:schemeClr val="tx1"/>
              </a:buClr>
              <a:buChar char="»"/>
              <a:defRPr>
                <a:solidFill>
                  <a:schemeClr val="tx1"/>
                </a:solidFill>
                <a:latin typeface="+mn-lt"/>
              </a:defRPr>
            </a:lvl6pPr>
            <a:lvl7pPr marL="2971800" indent="-228600" algn="l" rtl="0" eaLnBrk="1" fontAlgn="base" hangingPunct="1">
              <a:spcBef>
                <a:spcPct val="20000"/>
              </a:spcBef>
              <a:spcAft>
                <a:spcPct val="0"/>
              </a:spcAft>
              <a:buClr>
                <a:schemeClr val="tx1"/>
              </a:buClr>
              <a:buChar char="»"/>
              <a:defRPr>
                <a:solidFill>
                  <a:schemeClr val="tx1"/>
                </a:solidFill>
                <a:latin typeface="+mn-lt"/>
              </a:defRPr>
            </a:lvl7pPr>
            <a:lvl8pPr marL="3429000" indent="-228600" algn="l" rtl="0" eaLnBrk="1" fontAlgn="base" hangingPunct="1">
              <a:spcBef>
                <a:spcPct val="20000"/>
              </a:spcBef>
              <a:spcAft>
                <a:spcPct val="0"/>
              </a:spcAft>
              <a:buClr>
                <a:schemeClr val="tx1"/>
              </a:buClr>
              <a:buChar char="»"/>
              <a:defRPr>
                <a:solidFill>
                  <a:schemeClr val="tx1"/>
                </a:solidFill>
                <a:latin typeface="+mn-lt"/>
              </a:defRPr>
            </a:lvl8pPr>
            <a:lvl9pPr marL="3886200" indent="-228600" algn="l" rtl="0" eaLnBrk="1" fontAlgn="base" hangingPunct="1">
              <a:spcBef>
                <a:spcPct val="20000"/>
              </a:spcBef>
              <a:spcAft>
                <a:spcPct val="0"/>
              </a:spcAft>
              <a:buClr>
                <a:schemeClr val="tx1"/>
              </a:buClr>
              <a:buChar char="»"/>
              <a:defRPr>
                <a:solidFill>
                  <a:schemeClr val="tx1"/>
                </a:solidFill>
                <a:latin typeface="+mn-lt"/>
              </a:defRPr>
            </a:lvl9pPr>
          </a:lstStyle>
          <a:p>
            <a:pPr marL="109537" indent="0" eaLnBrk="1" hangingPunct="1">
              <a:buFont typeface="Wingdings 3" pitchFamily="18" charset="2"/>
              <a:buNone/>
              <a:defRPr/>
            </a:pPr>
            <a:r>
              <a:rPr lang="en-US" sz="1800" b="0" kern="0" dirty="0" smtClean="0">
                <a:latin typeface="Times New Roman" pitchFamily="18" charset="0"/>
                <a:cs typeface="Times New Roman" pitchFamily="18" charset="0"/>
              </a:rPr>
              <a:t>Record Keeping</a:t>
            </a:r>
          </a:p>
          <a:p>
            <a:pPr marL="109537" indent="0" eaLnBrk="1" hangingPunct="1">
              <a:buFont typeface="Wingdings 3" pitchFamily="18" charset="2"/>
              <a:buNone/>
              <a:defRPr/>
            </a:pPr>
            <a:endParaRPr lang="en-US" sz="1800" kern="0" dirty="0" smtClean="0">
              <a:latin typeface="Times New Roman" pitchFamily="18" charset="0"/>
              <a:cs typeface="Times New Roman" pitchFamily="18" charset="0"/>
            </a:endParaRPr>
          </a:p>
          <a:p>
            <a:pPr eaLnBrk="1" hangingPunct="1">
              <a:lnSpc>
                <a:spcPct val="90000"/>
              </a:lnSpc>
              <a:buClrTx/>
            </a:pPr>
            <a:r>
              <a:rPr lang="en-US" sz="1800" b="0" dirty="0" smtClean="0">
                <a:latin typeface="Times New Roman" panose="02020603050405020304" pitchFamily="18" charset="0"/>
                <a:cs typeface="Times New Roman" panose="02020603050405020304" pitchFamily="18" charset="0"/>
              </a:rPr>
              <a:t>Each employer shall preserve for at least three years:</a:t>
            </a:r>
          </a:p>
          <a:p>
            <a:pPr marL="457200" lvl="1" indent="0" eaLnBrk="1" hangingPunct="1">
              <a:lnSpc>
                <a:spcPct val="90000"/>
              </a:lnSpc>
              <a:buClrTx/>
              <a:buNone/>
            </a:pP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P</a:t>
            </a:r>
            <a:r>
              <a:rPr lang="en-US" sz="1600" b="0" dirty="0" smtClean="0">
                <a:latin typeface="Times New Roman" panose="02020603050405020304" pitchFamily="18" charset="0"/>
                <a:cs typeface="Times New Roman" panose="02020603050405020304" pitchFamily="18" charset="0"/>
              </a:rPr>
              <a:t>ayroll records</a:t>
            </a:r>
          </a:p>
          <a:p>
            <a:pPr marL="457200" lvl="1" indent="0" eaLnBrk="1" hangingPunct="1">
              <a:lnSpc>
                <a:spcPct val="90000"/>
              </a:lnSpc>
              <a:buClrTx/>
              <a:buNone/>
            </a:pP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C</a:t>
            </a:r>
            <a:r>
              <a:rPr lang="en-US" sz="1600" b="0" dirty="0" smtClean="0">
                <a:latin typeface="Times New Roman" panose="02020603050405020304" pitchFamily="18" charset="0"/>
                <a:cs typeface="Times New Roman" panose="02020603050405020304" pitchFamily="18" charset="0"/>
              </a:rPr>
              <a:t>ollective bargaining agreements</a:t>
            </a:r>
          </a:p>
          <a:p>
            <a:pPr marL="457200" lvl="1" indent="0" eaLnBrk="1" hangingPunct="1">
              <a:lnSpc>
                <a:spcPct val="90000"/>
              </a:lnSpc>
              <a:buClrTx/>
              <a:buNone/>
            </a:pP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S</a:t>
            </a:r>
            <a:r>
              <a:rPr lang="en-US" sz="1600" b="0" dirty="0" smtClean="0">
                <a:latin typeface="Times New Roman" panose="02020603050405020304" pitchFamily="18" charset="0"/>
                <a:cs typeface="Times New Roman" panose="02020603050405020304" pitchFamily="18" charset="0"/>
              </a:rPr>
              <a:t>ales and purchase records. </a:t>
            </a:r>
          </a:p>
          <a:p>
            <a:pPr marL="457200" lvl="1" indent="0" eaLnBrk="1" hangingPunct="1">
              <a:lnSpc>
                <a:spcPct val="90000"/>
              </a:lnSpc>
              <a:buClrTx/>
              <a:buNone/>
            </a:pPr>
            <a:endParaRPr lang="en-US" sz="1600" b="0" dirty="0" smtClean="0">
              <a:latin typeface="Times New Roman" panose="02020603050405020304" pitchFamily="18" charset="0"/>
              <a:cs typeface="Times New Roman" panose="02020603050405020304" pitchFamily="18" charset="0"/>
            </a:endParaRPr>
          </a:p>
          <a:p>
            <a:pPr eaLnBrk="1" hangingPunct="1">
              <a:lnSpc>
                <a:spcPct val="90000"/>
              </a:lnSpc>
              <a:buClrTx/>
            </a:pPr>
            <a:r>
              <a:rPr lang="en-US" sz="1800" b="0" dirty="0" smtClean="0">
                <a:latin typeface="Times New Roman" panose="02020603050405020304" pitchFamily="18" charset="0"/>
                <a:cs typeface="Times New Roman" panose="02020603050405020304" pitchFamily="18" charset="0"/>
              </a:rPr>
              <a:t>Records on which wage computations are based should be retained for two years:</a:t>
            </a:r>
          </a:p>
          <a:p>
            <a:pPr marL="0" indent="0" eaLnBrk="1" hangingPunct="1">
              <a:lnSpc>
                <a:spcPct val="100000"/>
              </a:lnSpc>
              <a:spcBef>
                <a:spcPts val="0"/>
              </a:spcBef>
              <a:buClrTx/>
              <a:buNone/>
            </a:pPr>
            <a:r>
              <a:rPr lang="en-US" sz="1800" b="0" dirty="0" smtClean="0">
                <a:latin typeface="Times New Roman" panose="02020603050405020304" pitchFamily="18" charset="0"/>
                <a:cs typeface="Times New Roman" panose="02020603050405020304" pitchFamily="18" charset="0"/>
              </a:rPr>
              <a:t>	</a:t>
            </a:r>
            <a:r>
              <a:rPr lang="en-US" sz="1600" b="0" dirty="0" smtClean="0">
                <a:latin typeface="Times New Roman" panose="02020603050405020304" pitchFamily="18" charset="0"/>
                <a:cs typeface="Times New Roman" panose="02020603050405020304" pitchFamily="18" charset="0"/>
              </a:rPr>
              <a:t>Time cards</a:t>
            </a:r>
          </a:p>
          <a:p>
            <a:pPr marL="0" indent="0" eaLnBrk="1" hangingPunct="1">
              <a:lnSpc>
                <a:spcPct val="100000"/>
              </a:lnSpc>
              <a:spcBef>
                <a:spcPts val="0"/>
              </a:spcBef>
              <a:buClrTx/>
              <a:buNone/>
            </a:pPr>
            <a:r>
              <a:rPr lang="en-US" sz="1600" b="0" dirty="0">
                <a:latin typeface="Times New Roman" panose="02020603050405020304" pitchFamily="18" charset="0"/>
                <a:cs typeface="Times New Roman" panose="02020603050405020304" pitchFamily="18" charset="0"/>
              </a:rPr>
              <a:t>	</a:t>
            </a:r>
            <a:r>
              <a:rPr lang="en-US" sz="1600" b="0" dirty="0" smtClean="0">
                <a:latin typeface="Times New Roman" panose="02020603050405020304" pitchFamily="18" charset="0"/>
                <a:cs typeface="Times New Roman" panose="02020603050405020304" pitchFamily="18" charset="0"/>
              </a:rPr>
              <a:t>Piece work tickets</a:t>
            </a:r>
          </a:p>
          <a:p>
            <a:pPr marL="0" indent="0" eaLnBrk="1" hangingPunct="1">
              <a:lnSpc>
                <a:spcPct val="100000"/>
              </a:lnSpc>
              <a:spcBef>
                <a:spcPts val="0"/>
              </a:spcBef>
              <a:buClrTx/>
              <a:buNone/>
            </a:pPr>
            <a:r>
              <a:rPr lang="en-US" sz="1600" b="0" dirty="0">
                <a:latin typeface="Times New Roman" panose="02020603050405020304" pitchFamily="18" charset="0"/>
                <a:cs typeface="Times New Roman" panose="02020603050405020304" pitchFamily="18" charset="0"/>
              </a:rPr>
              <a:t>	</a:t>
            </a:r>
            <a:r>
              <a:rPr lang="en-US" sz="1600" b="0" dirty="0" smtClean="0">
                <a:latin typeface="Times New Roman" panose="02020603050405020304" pitchFamily="18" charset="0"/>
                <a:cs typeface="Times New Roman" panose="02020603050405020304" pitchFamily="18" charset="0"/>
              </a:rPr>
              <a:t>Wage rate tables</a:t>
            </a:r>
          </a:p>
          <a:p>
            <a:pPr marL="0" indent="0" eaLnBrk="1" hangingPunct="1">
              <a:lnSpc>
                <a:spcPct val="100000"/>
              </a:lnSpc>
              <a:spcBef>
                <a:spcPts val="0"/>
              </a:spcBef>
              <a:buClrTx/>
              <a:buNone/>
            </a:pPr>
            <a:r>
              <a:rPr lang="en-US" sz="1600" b="0" dirty="0">
                <a:latin typeface="Times New Roman" panose="02020603050405020304" pitchFamily="18" charset="0"/>
                <a:cs typeface="Times New Roman" panose="02020603050405020304" pitchFamily="18" charset="0"/>
              </a:rPr>
              <a:t>	</a:t>
            </a:r>
            <a:r>
              <a:rPr lang="en-US" sz="1600" b="0" dirty="0" smtClean="0">
                <a:latin typeface="Times New Roman" panose="02020603050405020304" pitchFamily="18" charset="0"/>
                <a:cs typeface="Times New Roman" panose="02020603050405020304" pitchFamily="18" charset="0"/>
              </a:rPr>
              <a:t>Work and time schedules</a:t>
            </a:r>
          </a:p>
          <a:p>
            <a:pPr marL="0" indent="0" eaLnBrk="1" hangingPunct="1">
              <a:lnSpc>
                <a:spcPct val="100000"/>
              </a:lnSpc>
              <a:spcBef>
                <a:spcPts val="0"/>
              </a:spcBef>
              <a:buClrTx/>
              <a:buNone/>
            </a:pPr>
            <a:r>
              <a:rPr lang="en-US" sz="1600" b="0" dirty="0">
                <a:latin typeface="Times New Roman" panose="02020603050405020304" pitchFamily="18" charset="0"/>
                <a:cs typeface="Times New Roman" panose="02020603050405020304" pitchFamily="18" charset="0"/>
              </a:rPr>
              <a:t>	</a:t>
            </a:r>
            <a:r>
              <a:rPr lang="en-US" sz="1600" b="0" dirty="0" smtClean="0">
                <a:latin typeface="Times New Roman" panose="02020603050405020304" pitchFamily="18" charset="0"/>
                <a:cs typeface="Times New Roman" panose="02020603050405020304" pitchFamily="18" charset="0"/>
              </a:rPr>
              <a:t>Records of additions to or deductions from wages. </a:t>
            </a:r>
            <a:endParaRPr lang="en-US" altLang="en-US" sz="1600" b="0" dirty="0" smtClean="0">
              <a:latin typeface="Times New Roman" panose="02020603050405020304" pitchFamily="18" charset="0"/>
              <a:cs typeface="Times New Roman" panose="02020603050405020304" pitchFamily="18" charset="0"/>
            </a:endParaRPr>
          </a:p>
          <a:p>
            <a:pPr marL="109537" indent="0" eaLnBrk="1" hangingPunct="1">
              <a:buFont typeface="Wingdings 3" pitchFamily="18" charset="2"/>
              <a:buNone/>
              <a:defRPr/>
            </a:pPr>
            <a:endParaRPr lang="en-US" sz="1800" kern="0" dirty="0">
              <a:latin typeface="Times New Roman" pitchFamily="18" charset="0"/>
              <a:cs typeface="Times New Roman" pitchFamily="18" charset="0"/>
            </a:endParaRPr>
          </a:p>
        </p:txBody>
      </p:sp>
    </p:spTree>
    <p:extLst>
      <p:ext uri="{BB962C8B-B14F-4D97-AF65-F5344CB8AC3E}">
        <p14:creationId xmlns:p14="http://schemas.microsoft.com/office/powerpoint/2010/main" xmlns="" val="4184637078"/>
      </p:ext>
    </p:extLst>
  </p:cSld>
  <p:clrMapOvr>
    <a:masterClrMapping/>
  </p:clrMapOvr>
  <p:transition spd="slow">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FAIR LABOR STANDARDS ACT</a:t>
            </a:r>
            <a:endParaRPr lang="en-US" altLang="en-US" sz="2800" b="1" dirty="0" smtClean="0">
              <a:latin typeface="Times New Roman" panose="02020603050405020304" pitchFamily="18" charset="0"/>
            </a:endParaRPr>
          </a:p>
        </p:txBody>
      </p:sp>
      <p:sp>
        <p:nvSpPr>
          <p:cNvPr id="4099" name="Rectangle 3"/>
          <p:cNvSpPr>
            <a:spLocks noGrp="1" noChangeArrowheads="1"/>
          </p:cNvSpPr>
          <p:nvPr>
            <p:ph idx="1"/>
          </p:nvPr>
        </p:nvSpPr>
        <p:spPr>
          <a:xfrm>
            <a:off x="982133" y="2209800"/>
            <a:ext cx="7704667" cy="3332816"/>
          </a:xfrm>
        </p:spPr>
        <p:txBody>
          <a:bodyPr/>
          <a:lstStyle/>
          <a:p>
            <a:pPr eaLnBrk="1" hangingPunct="1">
              <a:spcBef>
                <a:spcPct val="0"/>
              </a:spcBef>
              <a:buFontTx/>
              <a:buNone/>
            </a:pPr>
            <a:r>
              <a:rPr lang="en-US" altLang="en-US" sz="1800" b="1" dirty="0" smtClean="0">
                <a:latin typeface="Times New Roman" panose="02020603050405020304" pitchFamily="18" charset="0"/>
                <a:cs typeface="Times New Roman" panose="02020603050405020304" pitchFamily="18" charset="0"/>
              </a:rPr>
              <a:t>Distinguishes between:					Importance:</a:t>
            </a:r>
          </a:p>
          <a:p>
            <a:pPr eaLnBrk="1" hangingPunct="1">
              <a:spcBef>
                <a:spcPct val="0"/>
              </a:spcBef>
              <a:buFontTx/>
              <a:buNone/>
            </a:pPr>
            <a:r>
              <a:rPr lang="en-US" altLang="en-US" sz="1800" dirty="0" smtClean="0">
                <a:latin typeface="Times New Roman" panose="02020603050405020304" pitchFamily="18" charset="0"/>
                <a:cs typeface="Times New Roman" panose="02020603050405020304" pitchFamily="18" charset="0"/>
              </a:rPr>
              <a:t>Employee and independent contractor		Employer has no 													FLSA obligations to 												contractors.</a:t>
            </a:r>
          </a:p>
          <a:p>
            <a:pPr eaLnBrk="1" hangingPunct="1">
              <a:spcBef>
                <a:spcPct val="0"/>
              </a:spcBef>
              <a:buFontTx/>
              <a:buNone/>
            </a:pPr>
            <a:endParaRPr lang="en-US" altLang="en-US" sz="1800" dirty="0" smtClean="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800" dirty="0" smtClean="0">
                <a:latin typeface="Times New Roman" panose="02020603050405020304" pitchFamily="18" charset="0"/>
                <a:cs typeface="Times New Roman" panose="02020603050405020304" pitchFamily="18" charset="0"/>
              </a:rPr>
              <a:t>Exempt and nonexempt employees		Exempt employees 													are excluded from 													minimum wage and 												overtime pay laws.</a:t>
            </a:r>
          </a:p>
        </p:txBody>
      </p:sp>
    </p:spTree>
  </p:cSld>
  <p:clrMapOvr>
    <a:masterClrMapping/>
  </p:clrMapOvr>
  <p:transition spd="slow">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82133" y="457201"/>
            <a:ext cx="7704667" cy="2013044"/>
          </a:xfrm>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FAIR LABOR STANDARDS ACT</a:t>
            </a:r>
            <a:endParaRPr lang="en-US" altLang="en-US" sz="2800" b="1" dirty="0" smtClean="0">
              <a:latin typeface="Times New Roman" panose="02020603050405020304" pitchFamily="18" charset="0"/>
            </a:endParaRPr>
          </a:p>
        </p:txBody>
      </p:sp>
      <p:sp>
        <p:nvSpPr>
          <p:cNvPr id="5123" name="Rectangle 3"/>
          <p:cNvSpPr>
            <a:spLocks noGrp="1" noChangeArrowheads="1"/>
          </p:cNvSpPr>
          <p:nvPr>
            <p:ph idx="1"/>
          </p:nvPr>
        </p:nvSpPr>
        <p:spPr>
          <a:xfrm>
            <a:off x="982133" y="2133600"/>
            <a:ext cx="7704667" cy="3866216"/>
          </a:xfrm>
        </p:spPr>
        <p:txBody>
          <a:bodyPr>
            <a:normAutofit/>
          </a:bodyPr>
          <a:lstStyle/>
          <a:p>
            <a:pPr eaLnBrk="1" hangingPunct="1">
              <a:buFontTx/>
              <a:buNone/>
            </a:pPr>
            <a:endParaRPr lang="en-US" altLang="en-US" sz="1800" dirty="0" smtClean="0">
              <a:latin typeface="Times New Roman" panose="02020603050405020304" pitchFamily="18" charset="0"/>
              <a:cs typeface="Times New Roman" panose="02020603050405020304" pitchFamily="18" charset="0"/>
            </a:endParaRPr>
          </a:p>
          <a:p>
            <a:pPr eaLnBrk="1" hangingPunct="1">
              <a:buFontTx/>
              <a:buNone/>
            </a:pPr>
            <a:r>
              <a:rPr lang="en-US" altLang="en-US" sz="1800" dirty="0" smtClean="0">
                <a:latin typeface="Times New Roman" panose="02020603050405020304" pitchFamily="18" charset="0"/>
                <a:cs typeface="Times New Roman" panose="02020603050405020304" pitchFamily="18" charset="0"/>
              </a:rPr>
              <a:t>FLSA Exemptions</a:t>
            </a:r>
          </a:p>
          <a:p>
            <a:pPr eaLnBrk="1" hangingPunct="1">
              <a:buFontTx/>
              <a:buNone/>
            </a:pPr>
            <a:endParaRPr lang="en-US" altLang="en-US" sz="1800" dirty="0" smtClean="0">
              <a:latin typeface="Times New Roman" panose="02020603050405020304" pitchFamily="18" charset="0"/>
              <a:cs typeface="Times New Roman" panose="02020603050405020304" pitchFamily="18" charset="0"/>
            </a:endParaRPr>
          </a:p>
          <a:p>
            <a:pPr eaLnBrk="1" hangingPunct="1">
              <a:buClr>
                <a:schemeClr val="tx1"/>
              </a:buClr>
            </a:pPr>
            <a:r>
              <a:rPr lang="en-US" altLang="en-US" sz="1800" dirty="0" smtClean="0">
                <a:latin typeface="Times New Roman" panose="02020603050405020304" pitchFamily="18" charset="0"/>
                <a:cs typeface="Times New Roman" panose="02020603050405020304" pitchFamily="18" charset="0"/>
              </a:rPr>
              <a:t>An exempt employee must meet three requirements:</a:t>
            </a:r>
          </a:p>
          <a:p>
            <a:pPr lvl="1" eaLnBrk="1" hangingPunct="1"/>
            <a:r>
              <a:rPr lang="en-US" altLang="en-US" sz="1600" dirty="0" smtClean="0">
                <a:latin typeface="Times New Roman" panose="02020603050405020304" pitchFamily="18" charset="0"/>
                <a:cs typeface="Times New Roman" panose="02020603050405020304" pitchFamily="18" charset="0"/>
              </a:rPr>
              <a:t>Minimum exempt salary</a:t>
            </a:r>
          </a:p>
          <a:p>
            <a:pPr lvl="1" eaLnBrk="1" hangingPunct="1"/>
            <a:r>
              <a:rPr lang="en-US" altLang="en-US" sz="1600" dirty="0" smtClean="0">
                <a:latin typeface="Times New Roman" panose="02020603050405020304" pitchFamily="18" charset="0"/>
                <a:cs typeface="Times New Roman" panose="02020603050405020304" pitchFamily="18" charset="0"/>
              </a:rPr>
              <a:t>Paid on a salary basis without improper deductions</a:t>
            </a:r>
          </a:p>
          <a:p>
            <a:pPr lvl="1" eaLnBrk="1" hangingPunct="1"/>
            <a:r>
              <a:rPr lang="en-US" altLang="en-US" sz="1600" dirty="0" smtClean="0">
                <a:latin typeface="Times New Roman" panose="02020603050405020304" pitchFamily="18" charset="0"/>
                <a:cs typeface="Times New Roman" panose="02020603050405020304" pitchFamily="18" charset="0"/>
              </a:rPr>
              <a:t>Perform exempt duties</a:t>
            </a:r>
          </a:p>
          <a:p>
            <a:pPr lvl="1" eaLnBrk="1" hangingPunct="1">
              <a:buFontTx/>
              <a:buNone/>
            </a:pPr>
            <a:endParaRPr lang="en-US" altLang="en-US" sz="1800" dirty="0" smtClean="0">
              <a:latin typeface="Times New Roman" panose="02020603050405020304" pitchFamily="18" charset="0"/>
              <a:cs typeface="Times New Roman" panose="02020603050405020304" pitchFamily="18" charset="0"/>
            </a:endParaRPr>
          </a:p>
          <a:p>
            <a:pPr eaLnBrk="1" hangingPunct="1">
              <a:buClr>
                <a:schemeClr val="tx1"/>
              </a:buClr>
            </a:pPr>
            <a:r>
              <a:rPr lang="en-US" altLang="en-US" sz="1800" dirty="0" smtClean="0">
                <a:latin typeface="Times New Roman" panose="02020603050405020304" pitchFamily="18" charset="0"/>
                <a:cs typeface="Times New Roman" panose="02020603050405020304" pitchFamily="18" charset="0"/>
              </a:rPr>
              <a:t>Exemptions are collectively referred to as “white-collar exemptions.”</a:t>
            </a:r>
          </a:p>
          <a:p>
            <a:pPr eaLnBrk="1" hangingPunct="1">
              <a:buClr>
                <a:schemeClr val="tx1"/>
              </a:buClr>
              <a:buFontTx/>
              <a:buNone/>
            </a:pPr>
            <a:endParaRPr lang="en-US" altLang="en-US" sz="2000" dirty="0" smtClean="0"/>
          </a:p>
          <a:p>
            <a:pPr eaLnBrk="1" hangingPunct="1">
              <a:buClr>
                <a:schemeClr val="tx1"/>
              </a:buClr>
              <a:buFontTx/>
              <a:buNone/>
            </a:pPr>
            <a:endParaRPr lang="en-US" altLang="en-US" sz="2000" dirty="0" smtClean="0"/>
          </a:p>
          <a:p>
            <a:pPr eaLnBrk="1" hangingPunct="1">
              <a:buFontTx/>
              <a:buNone/>
            </a:pPr>
            <a:endParaRPr lang="en-US" altLang="en-US" sz="2000" dirty="0" smtClean="0"/>
          </a:p>
        </p:txBody>
      </p:sp>
    </p:spTree>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FAIR LABOR STANDARDS ACT</a:t>
            </a:r>
            <a:endParaRPr lang="en-US" altLang="en-US" sz="2800" b="1" dirty="0" smtClean="0">
              <a:latin typeface="Times New Roman" panose="02020603050405020304" pitchFamily="18" charset="0"/>
            </a:endParaRPr>
          </a:p>
        </p:txBody>
      </p:sp>
      <p:sp>
        <p:nvSpPr>
          <p:cNvPr id="6147" name="Rectangle 3"/>
          <p:cNvSpPr>
            <a:spLocks noGrp="1" noChangeArrowheads="1"/>
          </p:cNvSpPr>
          <p:nvPr>
            <p:ph idx="1"/>
          </p:nvPr>
        </p:nvSpPr>
        <p:spPr>
          <a:xfrm>
            <a:off x="982133" y="2218885"/>
            <a:ext cx="7704667" cy="3332816"/>
          </a:xfrm>
        </p:spPr>
        <p:txBody>
          <a:bodyPr/>
          <a:lstStyle/>
          <a:p>
            <a:pPr eaLnBrk="1" hangingPunct="1">
              <a:buFontTx/>
              <a:buNone/>
            </a:pPr>
            <a:r>
              <a:rPr lang="en-US" altLang="en-US" sz="1800" dirty="0" smtClean="0">
                <a:latin typeface="Times New Roman" panose="02020603050405020304" pitchFamily="18" charset="0"/>
                <a:cs typeface="Times New Roman" panose="02020603050405020304" pitchFamily="18" charset="0"/>
              </a:rPr>
              <a:t>Exempt Employees</a:t>
            </a:r>
          </a:p>
          <a:p>
            <a:pPr eaLnBrk="1" hangingPunct="1">
              <a:buClr>
                <a:schemeClr val="tx1"/>
              </a:buClr>
            </a:pPr>
            <a:r>
              <a:rPr lang="en-US" altLang="en-US" sz="1800" b="0" dirty="0" smtClean="0">
                <a:latin typeface="Times New Roman" panose="02020603050405020304" pitchFamily="18" charset="0"/>
                <a:cs typeface="Times New Roman" panose="02020603050405020304" pitchFamily="18" charset="0"/>
              </a:rPr>
              <a:t>Guarantee overtime protection to employees who earn less than </a:t>
            </a:r>
            <a:r>
              <a:rPr lang="en-US" altLang="en-US" sz="1800" b="0" dirty="0" smtClean="0">
                <a:solidFill>
                  <a:srgbClr val="CC0066"/>
                </a:solidFill>
                <a:latin typeface="Times New Roman" panose="02020603050405020304" pitchFamily="18" charset="0"/>
                <a:cs typeface="Times New Roman" panose="02020603050405020304" pitchFamily="18" charset="0"/>
              </a:rPr>
              <a:t>$23,600 </a:t>
            </a:r>
            <a:r>
              <a:rPr lang="en-US" altLang="en-US" sz="1800" b="0" dirty="0" smtClean="0">
                <a:latin typeface="Times New Roman" panose="02020603050405020304" pitchFamily="18" charset="0"/>
                <a:cs typeface="Times New Roman" panose="02020603050405020304" pitchFamily="18" charset="0"/>
              </a:rPr>
              <a:t>per year, </a:t>
            </a:r>
            <a:r>
              <a:rPr lang="en-US" altLang="en-US" sz="1800" b="0" dirty="0" smtClean="0">
                <a:solidFill>
                  <a:srgbClr val="CC0066"/>
                </a:solidFill>
                <a:latin typeface="Times New Roman" panose="02020603050405020304" pitchFamily="18" charset="0"/>
                <a:cs typeface="Times New Roman" panose="02020603050405020304" pitchFamily="18" charset="0"/>
              </a:rPr>
              <a:t>$455</a:t>
            </a:r>
            <a:r>
              <a:rPr lang="en-US" altLang="en-US" sz="1800" b="0" dirty="0" smtClean="0">
                <a:latin typeface="Times New Roman" panose="02020603050405020304" pitchFamily="18" charset="0"/>
                <a:cs typeface="Times New Roman" panose="02020603050405020304" pitchFamily="18" charset="0"/>
              </a:rPr>
              <a:t> per week.  For New York State this is </a:t>
            </a:r>
            <a:r>
              <a:rPr lang="en-US" altLang="en-US" sz="1800" b="0" dirty="0" smtClean="0">
                <a:solidFill>
                  <a:srgbClr val="CC0066"/>
                </a:solidFill>
                <a:latin typeface="Times New Roman" panose="02020603050405020304" pitchFamily="18" charset="0"/>
                <a:cs typeface="Times New Roman" panose="02020603050405020304" pitchFamily="18" charset="0"/>
              </a:rPr>
              <a:t>$35,100</a:t>
            </a:r>
            <a:r>
              <a:rPr lang="en-US" altLang="en-US" sz="1800" b="0" dirty="0" smtClean="0">
                <a:latin typeface="Times New Roman" panose="02020603050405020304" pitchFamily="18" charset="0"/>
                <a:cs typeface="Times New Roman" panose="02020603050405020304" pitchFamily="18" charset="0"/>
              </a:rPr>
              <a:t>, </a:t>
            </a:r>
            <a:r>
              <a:rPr lang="en-US" altLang="en-US" sz="1800" b="0" dirty="0" smtClean="0">
                <a:solidFill>
                  <a:srgbClr val="CC0066"/>
                </a:solidFill>
                <a:latin typeface="Times New Roman" panose="02020603050405020304" pitchFamily="18" charset="0"/>
                <a:cs typeface="Times New Roman" panose="02020603050405020304" pitchFamily="18" charset="0"/>
              </a:rPr>
              <a:t>$675</a:t>
            </a:r>
            <a:r>
              <a:rPr lang="en-US" altLang="en-US" sz="1800" b="0" dirty="0" smtClean="0">
                <a:latin typeface="Times New Roman" panose="02020603050405020304" pitchFamily="18" charset="0"/>
                <a:cs typeface="Times New Roman" panose="02020603050405020304" pitchFamily="18" charset="0"/>
              </a:rPr>
              <a:t> per week.</a:t>
            </a:r>
          </a:p>
          <a:p>
            <a:pPr eaLnBrk="1" hangingPunct="1">
              <a:buClr>
                <a:schemeClr val="tx1"/>
              </a:buClr>
            </a:pPr>
            <a:r>
              <a:rPr lang="en-US" altLang="en-US" sz="1800" b="0" dirty="0" smtClean="0">
                <a:latin typeface="Times New Roman" panose="02020603050405020304" pitchFamily="18" charset="0"/>
                <a:cs typeface="Times New Roman" panose="02020603050405020304" pitchFamily="18" charset="0"/>
              </a:rPr>
              <a:t>As of December 1, 2016 the new exempt minimum will increase to </a:t>
            </a:r>
            <a:r>
              <a:rPr lang="en-US" altLang="en-US" sz="1800" b="0" dirty="0" smtClean="0">
                <a:solidFill>
                  <a:srgbClr val="CC0066"/>
                </a:solidFill>
                <a:latin typeface="Times New Roman" panose="02020603050405020304" pitchFamily="18" charset="0"/>
                <a:cs typeface="Times New Roman" panose="02020603050405020304" pitchFamily="18" charset="0"/>
              </a:rPr>
              <a:t>$47,476 </a:t>
            </a:r>
            <a:r>
              <a:rPr lang="en-US" altLang="en-US" sz="1800" b="0" dirty="0" smtClean="0">
                <a:latin typeface="Times New Roman" panose="02020603050405020304" pitchFamily="18" charset="0"/>
                <a:cs typeface="Times New Roman" panose="02020603050405020304" pitchFamily="18" charset="0"/>
              </a:rPr>
              <a:t>per year, </a:t>
            </a:r>
            <a:r>
              <a:rPr lang="en-US" altLang="en-US" sz="1800" b="0" dirty="0" smtClean="0">
                <a:solidFill>
                  <a:srgbClr val="CC0066"/>
                </a:solidFill>
                <a:latin typeface="Times New Roman" panose="02020603050405020304" pitchFamily="18" charset="0"/>
                <a:cs typeface="Times New Roman" panose="02020603050405020304" pitchFamily="18" charset="0"/>
              </a:rPr>
              <a:t>$913 </a:t>
            </a:r>
            <a:r>
              <a:rPr lang="en-US" altLang="en-US" sz="1800" b="0" dirty="0" smtClean="0">
                <a:latin typeface="Times New Roman" panose="02020603050405020304" pitchFamily="18" charset="0"/>
                <a:cs typeface="Times New Roman" panose="02020603050405020304" pitchFamily="18" charset="0"/>
              </a:rPr>
              <a:t>a week.</a:t>
            </a:r>
          </a:p>
          <a:p>
            <a:pPr eaLnBrk="1" hangingPunct="1">
              <a:buClr>
                <a:schemeClr val="tx1"/>
              </a:buClr>
            </a:pPr>
            <a:r>
              <a:rPr lang="en-US" altLang="en-US" sz="1800" b="0" dirty="0" smtClean="0">
                <a:latin typeface="Times New Roman" panose="02020603050405020304" pitchFamily="18" charset="0"/>
                <a:cs typeface="Times New Roman" panose="02020603050405020304" pitchFamily="18" charset="0"/>
              </a:rPr>
              <a:t>There are no exceptions or pro-ration for part time exempt work.  The threshold is</a:t>
            </a:r>
            <a:r>
              <a:rPr lang="en-US" altLang="en-US" sz="1800" b="0" dirty="0" smtClean="0">
                <a:solidFill>
                  <a:srgbClr val="CC0066"/>
                </a:solidFill>
                <a:latin typeface="Times New Roman" panose="02020603050405020304" pitchFamily="18" charset="0"/>
                <a:cs typeface="Times New Roman" panose="02020603050405020304" pitchFamily="18" charset="0"/>
              </a:rPr>
              <a:t> $913 </a:t>
            </a:r>
            <a:r>
              <a:rPr lang="en-US" altLang="en-US" sz="1800" b="0" dirty="0" smtClean="0">
                <a:latin typeface="Times New Roman" panose="02020603050405020304" pitchFamily="18" charset="0"/>
                <a:cs typeface="Times New Roman" panose="02020603050405020304" pitchFamily="18" charset="0"/>
              </a:rPr>
              <a:t>a week regardless of hours worked.</a:t>
            </a:r>
          </a:p>
          <a:p>
            <a:pPr eaLnBrk="1" hangingPunct="1">
              <a:buClr>
                <a:schemeClr val="tx1"/>
              </a:buClr>
            </a:pPr>
            <a:r>
              <a:rPr lang="en-US" altLang="en-US" sz="1800" b="0" dirty="0" smtClean="0">
                <a:latin typeface="Times New Roman" panose="02020603050405020304" pitchFamily="18" charset="0"/>
                <a:cs typeface="Times New Roman" panose="02020603050405020304" pitchFamily="18" charset="0"/>
              </a:rPr>
              <a:t>Automatic updates every 3 years – estimated to be $51,168 in 2020.</a:t>
            </a:r>
          </a:p>
        </p:txBody>
      </p:sp>
      <p:pic>
        <p:nvPicPr>
          <p:cNvPr id="6148" name="Picture 4" descr="C:\Documents and Settings\snf3\Local Settings\Temporary Internet Files\Content.IE5\JKYSIA6Y\MC900439847[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34200" y="5551701"/>
            <a:ext cx="2070100" cy="1301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slow">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FAIR LABOR STANDARDS ACT</a:t>
            </a:r>
            <a:endParaRPr lang="en-US" altLang="en-US" sz="2800" b="1" dirty="0" smtClean="0">
              <a:latin typeface="Times New Roman" panose="02020603050405020304" pitchFamily="18" charset="0"/>
            </a:endParaRPr>
          </a:p>
        </p:txBody>
      </p:sp>
      <p:sp>
        <p:nvSpPr>
          <p:cNvPr id="7171" name="Rectangle 3"/>
          <p:cNvSpPr>
            <a:spLocks noGrp="1" noChangeArrowheads="1"/>
          </p:cNvSpPr>
          <p:nvPr>
            <p:ph idx="1"/>
          </p:nvPr>
        </p:nvSpPr>
        <p:spPr>
          <a:xfrm>
            <a:off x="982133" y="2430440"/>
            <a:ext cx="7704667" cy="3332816"/>
          </a:xfrm>
        </p:spPr>
        <p:txBody>
          <a:bodyPr>
            <a:normAutofit/>
          </a:bodyPr>
          <a:lstStyle/>
          <a:p>
            <a:pPr eaLnBrk="1" hangingPunct="1">
              <a:buClr>
                <a:schemeClr val="tx1"/>
              </a:buClr>
              <a:buFontTx/>
              <a:buNone/>
            </a:pPr>
            <a:r>
              <a:rPr lang="en-US" altLang="en-US" sz="1800" dirty="0" smtClean="0">
                <a:latin typeface="Times New Roman" panose="02020603050405020304" pitchFamily="18" charset="0"/>
                <a:cs typeface="Times New Roman" panose="02020603050405020304" pitchFamily="18" charset="0"/>
              </a:rPr>
              <a:t>Primary Duty Issue</a:t>
            </a:r>
          </a:p>
          <a:p>
            <a:pPr eaLnBrk="1" hangingPunct="1">
              <a:buClr>
                <a:schemeClr val="tx1"/>
              </a:buClr>
            </a:pPr>
            <a:r>
              <a:rPr lang="en-US" altLang="en-US" sz="1800" b="0" dirty="0" smtClean="0">
                <a:latin typeface="Times New Roman" panose="02020603050405020304" pitchFamily="18" charset="0"/>
                <a:cs typeface="Times New Roman" panose="02020603050405020304" pitchFamily="18" charset="0"/>
              </a:rPr>
              <a:t>A primary duty is the most important duty and is considered in determining exempt status.</a:t>
            </a:r>
          </a:p>
          <a:p>
            <a:pPr eaLnBrk="1" hangingPunct="1">
              <a:buClr>
                <a:schemeClr val="tx1"/>
              </a:buClr>
              <a:buFontTx/>
              <a:buNone/>
            </a:pPr>
            <a:endParaRPr lang="en-US" altLang="en-US" sz="1800" b="0" dirty="0" smtClean="0">
              <a:latin typeface="Times New Roman" panose="02020603050405020304" pitchFamily="18" charset="0"/>
              <a:cs typeface="Times New Roman" panose="02020603050405020304" pitchFamily="18" charset="0"/>
            </a:endParaRPr>
          </a:p>
          <a:p>
            <a:pPr eaLnBrk="1" hangingPunct="1">
              <a:buClr>
                <a:schemeClr val="tx1"/>
              </a:buClr>
            </a:pPr>
            <a:r>
              <a:rPr lang="en-US" altLang="en-US" sz="1800" b="0" dirty="0" smtClean="0">
                <a:latin typeface="Times New Roman" panose="02020603050405020304" pitchFamily="18" charset="0"/>
                <a:cs typeface="Times New Roman" panose="02020603050405020304" pitchFamily="18" charset="0"/>
              </a:rPr>
              <a:t>It includes the exercise of </a:t>
            </a:r>
            <a:r>
              <a:rPr lang="en-US" altLang="en-US" sz="1800" b="0" dirty="0" smtClean="0">
                <a:solidFill>
                  <a:srgbClr val="CC0066"/>
                </a:solidFill>
                <a:latin typeface="Times New Roman" panose="02020603050405020304" pitchFamily="18" charset="0"/>
                <a:cs typeface="Times New Roman" panose="02020603050405020304" pitchFamily="18" charset="0"/>
              </a:rPr>
              <a:t>discretion </a:t>
            </a:r>
            <a:r>
              <a:rPr lang="en-US" altLang="en-US" sz="1800" b="0" dirty="0" smtClean="0">
                <a:latin typeface="Times New Roman" panose="02020603050405020304" pitchFamily="18" charset="0"/>
                <a:cs typeface="Times New Roman" panose="02020603050405020304" pitchFamily="18" charset="0"/>
              </a:rPr>
              <a:t>and </a:t>
            </a:r>
            <a:r>
              <a:rPr lang="en-US" altLang="en-US" sz="1800" b="0" dirty="0" smtClean="0">
                <a:solidFill>
                  <a:srgbClr val="CC0066"/>
                </a:solidFill>
                <a:latin typeface="Times New Roman" panose="02020603050405020304" pitchFamily="18" charset="0"/>
                <a:cs typeface="Times New Roman" panose="02020603050405020304" pitchFamily="18" charset="0"/>
              </a:rPr>
              <a:t>independent</a:t>
            </a:r>
            <a:r>
              <a:rPr lang="en-US" altLang="en-US" sz="1800" b="0" dirty="0" smtClean="0">
                <a:latin typeface="Times New Roman" panose="02020603050405020304" pitchFamily="18" charset="0"/>
                <a:cs typeface="Times New Roman" panose="02020603050405020304" pitchFamily="18" charset="0"/>
              </a:rPr>
              <a:t> </a:t>
            </a:r>
            <a:r>
              <a:rPr lang="en-US" altLang="en-US" sz="1800" b="0" dirty="0" smtClean="0">
                <a:solidFill>
                  <a:srgbClr val="CC0066"/>
                </a:solidFill>
                <a:latin typeface="Times New Roman" panose="02020603050405020304" pitchFamily="18" charset="0"/>
                <a:cs typeface="Times New Roman" panose="02020603050405020304" pitchFamily="18" charset="0"/>
              </a:rPr>
              <a:t>judgment</a:t>
            </a:r>
            <a:r>
              <a:rPr lang="en-US" altLang="en-US" sz="1800" b="0" dirty="0" smtClean="0">
                <a:latin typeface="Times New Roman" panose="02020603050405020304" pitchFamily="18" charset="0"/>
                <a:cs typeface="Times New Roman" panose="02020603050405020304" pitchFamily="18" charset="0"/>
              </a:rPr>
              <a:t> in </a:t>
            </a:r>
            <a:r>
              <a:rPr lang="en-US" altLang="en-US" sz="1800" b="0" dirty="0" smtClean="0">
                <a:solidFill>
                  <a:srgbClr val="CC0066"/>
                </a:solidFill>
                <a:latin typeface="Times New Roman" panose="02020603050405020304" pitchFamily="18" charset="0"/>
                <a:cs typeface="Times New Roman" panose="02020603050405020304" pitchFamily="18" charset="0"/>
              </a:rPr>
              <a:t>matters of significance.</a:t>
            </a:r>
          </a:p>
          <a:p>
            <a:pPr eaLnBrk="1" hangingPunct="1">
              <a:buClr>
                <a:schemeClr val="tx1"/>
              </a:buClr>
              <a:buFontTx/>
              <a:buNone/>
            </a:pPr>
            <a:endParaRPr lang="en-US" altLang="en-US" sz="1800" b="0" dirty="0" smtClean="0">
              <a:solidFill>
                <a:srgbClr val="CC0066"/>
              </a:solidFill>
              <a:latin typeface="Times New Roman" panose="02020603050405020304" pitchFamily="18" charset="0"/>
              <a:cs typeface="Times New Roman" panose="02020603050405020304" pitchFamily="18" charset="0"/>
            </a:endParaRPr>
          </a:p>
          <a:p>
            <a:pPr eaLnBrk="1" hangingPunct="1">
              <a:buClr>
                <a:schemeClr val="tx1"/>
              </a:buClr>
            </a:pPr>
            <a:r>
              <a:rPr lang="en-US" altLang="en-US" sz="1800" b="0" dirty="0" smtClean="0">
                <a:solidFill>
                  <a:srgbClr val="CC0066"/>
                </a:solidFill>
                <a:latin typeface="Times New Roman" panose="02020603050405020304" pitchFamily="18" charset="0"/>
                <a:cs typeface="Times New Roman" panose="02020603050405020304" pitchFamily="18" charset="0"/>
              </a:rPr>
              <a:t>Matters of significance</a:t>
            </a:r>
            <a:r>
              <a:rPr lang="en-US" altLang="en-US" sz="1800" b="0" dirty="0" smtClean="0">
                <a:latin typeface="Times New Roman" panose="02020603050405020304" pitchFamily="18" charset="0"/>
                <a:cs typeface="Times New Roman" panose="02020603050405020304" pitchFamily="18" charset="0"/>
              </a:rPr>
              <a:t> refers to the level of importance or consequence of the work performed.</a:t>
            </a:r>
          </a:p>
        </p:txBody>
      </p:sp>
    </p:spTree>
  </p:cSld>
  <p:clrMapOvr>
    <a:masterClrMapping/>
  </p:clrMapOvr>
  <p:transition spd="slow">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FAIR LABOR STANDARDS ACT</a:t>
            </a:r>
            <a:endParaRPr lang="en-US" altLang="en-US" sz="2800" b="1" dirty="0" smtClean="0">
              <a:latin typeface="Times New Roman" panose="02020603050405020304" pitchFamily="18" charset="0"/>
            </a:endParaRPr>
          </a:p>
        </p:txBody>
      </p:sp>
      <p:sp>
        <p:nvSpPr>
          <p:cNvPr id="8195" name="Rectangle 3"/>
          <p:cNvSpPr>
            <a:spLocks noGrp="1" noChangeArrowheads="1"/>
          </p:cNvSpPr>
          <p:nvPr>
            <p:ph idx="1"/>
          </p:nvPr>
        </p:nvSpPr>
        <p:spPr>
          <a:xfrm>
            <a:off x="1001467" y="2209800"/>
            <a:ext cx="7704667" cy="3332816"/>
          </a:xfrm>
        </p:spPr>
        <p:txBody>
          <a:bodyPr>
            <a:normAutofit fontScale="70000" lnSpcReduction="20000"/>
          </a:bodyPr>
          <a:lstStyle/>
          <a:p>
            <a:pPr eaLnBrk="1" hangingPunct="1">
              <a:buFontTx/>
              <a:buNone/>
            </a:pPr>
            <a:r>
              <a:rPr lang="en-US" altLang="en-US" sz="2600" dirty="0" smtClean="0">
                <a:latin typeface="Times New Roman" panose="02020603050405020304" pitchFamily="18" charset="0"/>
                <a:cs typeface="Times New Roman" panose="02020603050405020304" pitchFamily="18" charset="0"/>
              </a:rPr>
              <a:t>Executive Exemption</a:t>
            </a:r>
          </a:p>
          <a:p>
            <a:pPr eaLnBrk="1" hangingPunct="1">
              <a:buFontTx/>
              <a:buNone/>
            </a:pPr>
            <a:endParaRPr lang="en-US" altLang="en-US" sz="2300" dirty="0" smtClean="0">
              <a:latin typeface="Times New Roman" panose="02020603050405020304" pitchFamily="18" charset="0"/>
              <a:cs typeface="Times New Roman" panose="02020603050405020304" pitchFamily="18" charset="0"/>
            </a:endParaRPr>
          </a:p>
          <a:p>
            <a:pPr eaLnBrk="1" hangingPunct="1">
              <a:buFontTx/>
              <a:buNone/>
            </a:pPr>
            <a:r>
              <a:rPr lang="en-US" altLang="en-US" sz="2600" dirty="0" smtClean="0">
                <a:latin typeface="Times New Roman" panose="02020603050405020304" pitchFamily="18" charset="0"/>
                <a:cs typeface="Times New Roman" panose="02020603050405020304" pitchFamily="18" charset="0"/>
              </a:rPr>
              <a:t>An employee must:</a:t>
            </a:r>
          </a:p>
          <a:p>
            <a:pPr eaLnBrk="1" hangingPunct="1">
              <a:buClr>
                <a:schemeClr val="tx1"/>
              </a:buClr>
            </a:pPr>
            <a:r>
              <a:rPr lang="en-US" altLang="en-US" sz="2300" b="0" dirty="0" smtClean="0">
                <a:latin typeface="Times New Roman" panose="02020603050405020304" pitchFamily="18" charset="0"/>
                <a:cs typeface="Times New Roman" panose="02020603050405020304" pitchFamily="18" charset="0"/>
              </a:rPr>
              <a:t>Manage an enterprise or a department or subdivision.</a:t>
            </a:r>
          </a:p>
          <a:p>
            <a:pPr eaLnBrk="1" hangingPunct="1">
              <a:buClr>
                <a:schemeClr val="tx1"/>
              </a:buClr>
            </a:pPr>
            <a:endParaRPr lang="en-US" altLang="en-US" sz="2300" b="0" dirty="0" smtClean="0">
              <a:latin typeface="Times New Roman" panose="02020603050405020304" pitchFamily="18" charset="0"/>
              <a:cs typeface="Times New Roman" panose="02020603050405020304" pitchFamily="18" charset="0"/>
            </a:endParaRPr>
          </a:p>
          <a:p>
            <a:pPr eaLnBrk="1" hangingPunct="1">
              <a:buClr>
                <a:schemeClr val="tx1"/>
              </a:buClr>
            </a:pPr>
            <a:r>
              <a:rPr lang="en-US" altLang="en-US" sz="2300" b="0" dirty="0" smtClean="0">
                <a:latin typeface="Times New Roman" panose="02020603050405020304" pitchFamily="18" charset="0"/>
                <a:cs typeface="Times New Roman" panose="02020603050405020304" pitchFamily="18" charset="0"/>
              </a:rPr>
              <a:t>Direct the work of at least two or more full-time employees.</a:t>
            </a:r>
          </a:p>
          <a:p>
            <a:pPr eaLnBrk="1" hangingPunct="1">
              <a:buClr>
                <a:schemeClr val="tx1"/>
              </a:buClr>
            </a:pPr>
            <a:endParaRPr lang="en-US" altLang="en-US" sz="2300" b="0" dirty="0" smtClean="0">
              <a:latin typeface="Times New Roman" panose="02020603050405020304" pitchFamily="18" charset="0"/>
              <a:cs typeface="Times New Roman" panose="02020603050405020304" pitchFamily="18" charset="0"/>
            </a:endParaRPr>
          </a:p>
          <a:p>
            <a:pPr eaLnBrk="1" hangingPunct="1">
              <a:buClr>
                <a:schemeClr val="tx1"/>
              </a:buClr>
            </a:pPr>
            <a:r>
              <a:rPr lang="en-US" altLang="en-US" sz="2300" b="0" dirty="0" smtClean="0">
                <a:latin typeface="Times New Roman" panose="02020603050405020304" pitchFamily="18" charset="0"/>
                <a:cs typeface="Times New Roman" panose="02020603050405020304" pitchFamily="18" charset="0"/>
              </a:rPr>
              <a:t>Have authority to hire and fire. </a:t>
            </a:r>
          </a:p>
          <a:p>
            <a:pPr eaLnBrk="1" hangingPunct="1">
              <a:buClr>
                <a:schemeClr val="tx1"/>
              </a:buClr>
              <a:buFontTx/>
              <a:buNone/>
            </a:pPr>
            <a:endParaRPr lang="en-US" altLang="en-US" sz="2300" b="0" dirty="0" smtClean="0">
              <a:latin typeface="Times New Roman" panose="02020603050405020304" pitchFamily="18" charset="0"/>
              <a:cs typeface="Times New Roman" panose="02020603050405020304" pitchFamily="18" charset="0"/>
            </a:endParaRPr>
          </a:p>
          <a:p>
            <a:pPr eaLnBrk="1" hangingPunct="1">
              <a:buClr>
                <a:schemeClr val="tx1"/>
              </a:buClr>
            </a:pPr>
            <a:r>
              <a:rPr lang="en-US" altLang="en-US" sz="2300" b="0" dirty="0" smtClean="0">
                <a:latin typeface="Times New Roman" panose="02020603050405020304" pitchFamily="18" charset="0"/>
                <a:cs typeface="Times New Roman" panose="02020603050405020304" pitchFamily="18" charset="0"/>
              </a:rPr>
              <a:t>Affect promotion decisions.</a:t>
            </a:r>
          </a:p>
          <a:p>
            <a:pPr eaLnBrk="1" hangingPunct="1">
              <a:buFontTx/>
              <a:buNone/>
            </a:pPr>
            <a:endParaRPr lang="en-US" altLang="en-US" sz="1800" dirty="0" smtClean="0">
              <a:latin typeface="Times New Roman" panose="02020603050405020304" pitchFamily="18" charset="0"/>
              <a:cs typeface="Times New Roman" panose="02020603050405020304" pitchFamily="18" charset="0"/>
            </a:endParaRPr>
          </a:p>
        </p:txBody>
      </p:sp>
    </p:spTree>
  </p:cSld>
  <p:clrMapOvr>
    <a:masterClrMapping/>
  </p:clrMapOvr>
  <p:transition spd="slow">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FAIR LABOR STANDARDS ACT</a:t>
            </a:r>
            <a:endParaRPr lang="en-US" altLang="en-US" sz="2800" b="1" dirty="0" smtClean="0">
              <a:latin typeface="Times New Roman" panose="02020603050405020304" pitchFamily="18" charset="0"/>
            </a:endParaRPr>
          </a:p>
        </p:txBody>
      </p:sp>
      <p:sp>
        <p:nvSpPr>
          <p:cNvPr id="17410" name="Rectangle 3"/>
          <p:cNvSpPr>
            <a:spLocks noGrp="1" noChangeArrowheads="1"/>
          </p:cNvSpPr>
          <p:nvPr>
            <p:ph idx="1"/>
          </p:nvPr>
        </p:nvSpPr>
        <p:spPr>
          <a:xfrm>
            <a:off x="1016252" y="2209800"/>
            <a:ext cx="7704667" cy="3332816"/>
          </a:xfrm>
        </p:spPr>
        <p:txBody>
          <a:bodyPr/>
          <a:lstStyle/>
          <a:p>
            <a:pPr eaLnBrk="1" hangingPunct="1">
              <a:buFontTx/>
              <a:buNone/>
              <a:defRPr/>
            </a:pPr>
            <a:r>
              <a:rPr lang="en-US" sz="1800" dirty="0" smtClean="0">
                <a:latin typeface="Times New Roman" pitchFamily="18" charset="0"/>
                <a:cs typeface="Times New Roman" pitchFamily="18" charset="0"/>
              </a:rPr>
              <a:t>Administrative Exemption</a:t>
            </a:r>
          </a:p>
          <a:p>
            <a:pPr eaLnBrk="1" hangingPunct="1">
              <a:buFontTx/>
              <a:buNone/>
              <a:defRPr/>
            </a:pPr>
            <a:endParaRPr lang="en-US" sz="1800" dirty="0" smtClean="0">
              <a:latin typeface="Times New Roman" pitchFamily="18" charset="0"/>
              <a:cs typeface="Times New Roman" pitchFamily="18" charset="0"/>
            </a:endParaRPr>
          </a:p>
          <a:p>
            <a:pPr eaLnBrk="1" hangingPunct="1">
              <a:buClr>
                <a:schemeClr val="tx1"/>
              </a:buClr>
              <a:defRPr/>
            </a:pPr>
            <a:r>
              <a:rPr lang="en-US" sz="1800" b="0" dirty="0" smtClean="0">
                <a:latin typeface="Times New Roman" pitchFamily="18" charset="0"/>
                <a:cs typeface="Times New Roman" pitchFamily="18" charset="0"/>
              </a:rPr>
              <a:t>Employee must have a primary duty involving performance of </a:t>
            </a:r>
            <a:r>
              <a:rPr lang="en-US" sz="1800" b="0" dirty="0" smtClean="0">
                <a:solidFill>
                  <a:srgbClr val="CC0066"/>
                </a:solidFill>
                <a:latin typeface="Times New Roman" pitchFamily="18" charset="0"/>
                <a:cs typeface="Times New Roman" pitchFamily="18" charset="0"/>
              </a:rPr>
              <a:t>office</a:t>
            </a:r>
            <a:r>
              <a:rPr lang="en-US" sz="1800" b="0" dirty="0" smtClean="0">
                <a:latin typeface="Times New Roman" pitchFamily="18" charset="0"/>
                <a:cs typeface="Times New Roman" pitchFamily="18" charset="0"/>
              </a:rPr>
              <a:t> or </a:t>
            </a:r>
            <a:r>
              <a:rPr lang="en-US" sz="1800" b="0" dirty="0" smtClean="0">
                <a:solidFill>
                  <a:srgbClr val="CC0066"/>
                </a:solidFill>
                <a:latin typeface="Times New Roman" pitchFamily="18" charset="0"/>
                <a:cs typeface="Times New Roman" pitchFamily="18" charset="0"/>
              </a:rPr>
              <a:t>non-manual</a:t>
            </a:r>
            <a:r>
              <a:rPr lang="en-US" sz="1800" b="0" dirty="0" smtClean="0">
                <a:latin typeface="Times New Roman" pitchFamily="18" charset="0"/>
                <a:cs typeface="Times New Roman" pitchFamily="18" charset="0"/>
              </a:rPr>
              <a:t> work directly related to the management or general business operations of the employer or the employer’s customers.</a:t>
            </a:r>
          </a:p>
          <a:p>
            <a:pPr marL="109537" indent="0" eaLnBrk="1" hangingPunct="1">
              <a:buFont typeface="Wingdings 3" pitchFamily="18" charset="2"/>
              <a:buNone/>
              <a:defRPr/>
            </a:pPr>
            <a:endParaRPr lang="en-US" sz="1800" b="0" dirty="0"/>
          </a:p>
          <a:p>
            <a:pPr eaLnBrk="1" hangingPunct="1">
              <a:buClrTx/>
              <a:defRPr/>
            </a:pPr>
            <a:r>
              <a:rPr lang="en-US" sz="1800" b="0" dirty="0">
                <a:latin typeface="Times New Roman" pitchFamily="18" charset="0"/>
                <a:cs typeface="Times New Roman" pitchFamily="18" charset="0"/>
              </a:rPr>
              <a:t>The employee’s primary duty includes the exercise of discretion and independent judgment with respect to matters of significance. </a:t>
            </a:r>
          </a:p>
        </p:txBody>
      </p:sp>
    </p:spTree>
  </p:cSld>
  <p:clrMapOvr>
    <a:masterClrMapping/>
  </p:clrMapOvr>
  <p:transition spd="slow">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FAIR LABOR STANDARDS ACT</a:t>
            </a:r>
            <a:endParaRPr lang="en-US" altLang="en-US" sz="2800" b="1" dirty="0" smtClean="0">
              <a:latin typeface="Times New Roman" panose="02020603050405020304" pitchFamily="18" charset="0"/>
            </a:endParaRPr>
          </a:p>
        </p:txBody>
      </p:sp>
      <p:sp>
        <p:nvSpPr>
          <p:cNvPr id="10243" name="Rectangle 3"/>
          <p:cNvSpPr>
            <a:spLocks noGrp="1" noChangeArrowheads="1"/>
          </p:cNvSpPr>
          <p:nvPr>
            <p:ph idx="1"/>
          </p:nvPr>
        </p:nvSpPr>
        <p:spPr>
          <a:xfrm>
            <a:off x="962799" y="2280072"/>
            <a:ext cx="7704667" cy="3332816"/>
          </a:xfrm>
        </p:spPr>
        <p:txBody>
          <a:bodyPr>
            <a:normAutofit fontScale="85000" lnSpcReduction="10000"/>
          </a:bodyPr>
          <a:lstStyle/>
          <a:p>
            <a:pPr eaLnBrk="1" hangingPunct="1">
              <a:buFontTx/>
              <a:buNone/>
            </a:pPr>
            <a:r>
              <a:rPr lang="en-US" altLang="en-US" sz="2100" dirty="0" smtClean="0">
                <a:latin typeface="Times New Roman" panose="02020603050405020304" pitchFamily="18" charset="0"/>
                <a:cs typeface="Times New Roman" panose="02020603050405020304" pitchFamily="18" charset="0"/>
              </a:rPr>
              <a:t>Professional Exemption</a:t>
            </a:r>
          </a:p>
          <a:p>
            <a:pPr eaLnBrk="1" hangingPunct="1">
              <a:buClr>
                <a:schemeClr val="tx1"/>
              </a:buClr>
            </a:pPr>
            <a:r>
              <a:rPr lang="en-US" altLang="en-US" sz="2100" dirty="0" smtClean="0">
                <a:latin typeface="Times New Roman" panose="02020603050405020304" pitchFamily="18" charset="0"/>
                <a:cs typeface="Times New Roman" panose="02020603050405020304" pitchFamily="18" charset="0"/>
              </a:rPr>
              <a:t>Learned professionals</a:t>
            </a:r>
          </a:p>
          <a:p>
            <a:pPr lvl="1" eaLnBrk="1" hangingPunct="1"/>
            <a:r>
              <a:rPr lang="en-US" altLang="en-US" sz="1900" dirty="0" smtClean="0">
                <a:latin typeface="Times New Roman" panose="02020603050405020304" pitchFamily="18" charset="0"/>
                <a:cs typeface="Times New Roman" panose="02020603050405020304" pitchFamily="18" charset="0"/>
              </a:rPr>
              <a:t>Primary duty requires advanced knowledge that is in a field of science or learning and is acquired by prolonged instruction.</a:t>
            </a:r>
          </a:p>
          <a:p>
            <a:pPr lvl="1" eaLnBrk="1" hangingPunct="1"/>
            <a:r>
              <a:rPr lang="en-US" altLang="en-US" sz="1900" dirty="0" smtClean="0">
                <a:latin typeface="Times New Roman" panose="02020603050405020304" pitchFamily="18" charset="0"/>
                <a:cs typeface="Times New Roman" panose="02020603050405020304" pitchFamily="18" charset="0"/>
              </a:rPr>
              <a:t>Work is intellectual in nature and requires exercise of discretion and judgment.</a:t>
            </a:r>
          </a:p>
          <a:p>
            <a:pPr eaLnBrk="1" hangingPunct="1">
              <a:buClr>
                <a:schemeClr val="tx1"/>
              </a:buClr>
            </a:pPr>
            <a:r>
              <a:rPr lang="en-US" altLang="en-US" sz="2100" dirty="0" smtClean="0">
                <a:latin typeface="Times New Roman" panose="02020603050405020304" pitchFamily="18" charset="0"/>
                <a:cs typeface="Times New Roman" panose="02020603050405020304" pitchFamily="18" charset="0"/>
              </a:rPr>
              <a:t>Creative professionals</a:t>
            </a:r>
          </a:p>
          <a:p>
            <a:pPr lvl="1" eaLnBrk="1" hangingPunct="1"/>
            <a:r>
              <a:rPr lang="en-US" altLang="en-US" sz="1900" dirty="0" smtClean="0">
                <a:latin typeface="Times New Roman" panose="02020603050405020304" pitchFamily="18" charset="0"/>
                <a:cs typeface="Times New Roman" panose="02020603050405020304" pitchFamily="18" charset="0"/>
              </a:rPr>
              <a:t>Must meet minimum salary requirements.</a:t>
            </a:r>
          </a:p>
          <a:p>
            <a:pPr lvl="1" eaLnBrk="1" hangingPunct="1"/>
            <a:r>
              <a:rPr lang="en-US" altLang="en-US" sz="1900" dirty="0" smtClean="0">
                <a:latin typeface="Times New Roman" panose="02020603050405020304" pitchFamily="18" charset="0"/>
                <a:cs typeface="Times New Roman" panose="02020603050405020304" pitchFamily="18" charset="0"/>
              </a:rPr>
              <a:t>Have a primary duty performing work that requires invention, imagination, originality, or talent. </a:t>
            </a:r>
          </a:p>
          <a:p>
            <a:pPr lvl="1" eaLnBrk="1" hangingPunct="1"/>
            <a:r>
              <a:rPr lang="en-US" altLang="en-US" sz="1900" dirty="0" smtClean="0">
                <a:latin typeface="Times New Roman" panose="02020603050405020304" pitchFamily="18" charset="0"/>
                <a:cs typeface="Times New Roman" panose="02020603050405020304" pitchFamily="18" charset="0"/>
              </a:rPr>
              <a:t>Perform in a recognized field of creative or artistic development.</a:t>
            </a:r>
          </a:p>
          <a:p>
            <a:pPr eaLnBrk="1" hangingPunct="1">
              <a:buFontTx/>
              <a:buNone/>
            </a:pPr>
            <a:endParaRPr lang="en-US" altLang="en-US" sz="1800" dirty="0" smtClean="0"/>
          </a:p>
        </p:txBody>
      </p:sp>
      <p:pic>
        <p:nvPicPr>
          <p:cNvPr id="10244" name="Picture 5" descr="C:\Users\snf3\AppData\Local\Microsoft\Windows\Temporary Internet Files\Content.IE5\7JNF2NLT\MP900409048[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43800" y="304801"/>
            <a:ext cx="13335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45" name="Picture 6" descr="C:\Users\snf3\AppData\Local\Microsoft\Windows\Temporary Internet Files\Content.IE5\EKPNA6WH\MP900443103[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43800" y="5486400"/>
            <a:ext cx="1450975" cy="121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slow">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Parallax</Template>
  <TotalTime>994</TotalTime>
  <Words>1954</Words>
  <Application>Microsoft Office PowerPoint</Application>
  <PresentationFormat>On-screen Show (4:3)</PresentationFormat>
  <Paragraphs>246</Paragraphs>
  <Slides>28</Slides>
  <Notes>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Parallax</vt:lpstr>
      <vt:lpstr>Slide 1</vt:lpstr>
      <vt:lpstr>FAIR LABOR STANDARDS ACT</vt:lpstr>
      <vt:lpstr>FAIR LABOR STANDARDS ACT</vt:lpstr>
      <vt:lpstr>FAIR LABOR STANDARDS ACT</vt:lpstr>
      <vt:lpstr>FAIR LABOR STANDARDS ACT</vt:lpstr>
      <vt:lpstr>FAIR LABOR STANDARDS ACT</vt:lpstr>
      <vt:lpstr>FAIR LABOR STANDARDS ACT</vt:lpstr>
      <vt:lpstr>FAIR LABOR STANDARDS ACT</vt:lpstr>
      <vt:lpstr>FAIR LABOR STANDARDS ACT</vt:lpstr>
      <vt:lpstr>FAIR LABOR STANDARDS ACT</vt:lpstr>
      <vt:lpstr>FAIR LABOR STANDARDS ACT</vt:lpstr>
      <vt:lpstr>FAIR LABOR STANDARDS ACT</vt:lpstr>
      <vt:lpstr>FAIR LABOR STANDARDS ACT</vt:lpstr>
      <vt:lpstr>FAIR LABOR STANDARDS ACT</vt:lpstr>
      <vt:lpstr>FAIR LABOR STANDARDS ACT</vt:lpstr>
      <vt:lpstr>FAIR LABOR STANDARDS ACT</vt:lpstr>
      <vt:lpstr>FAIR LABOR STANDARDS ACT</vt:lpstr>
      <vt:lpstr>Slide 18</vt:lpstr>
      <vt:lpstr>FAIR LABOR STANDARDS ACT</vt:lpstr>
      <vt:lpstr>FAIR LABOR STANDARDS ACT</vt:lpstr>
      <vt:lpstr>FAIR LABOR STANDARDS ACT</vt:lpstr>
      <vt:lpstr>FAIR LABOR STANDARDS ACT</vt:lpstr>
      <vt:lpstr>FAIR LABOR STANDARDS ACT</vt:lpstr>
      <vt:lpstr>FAIR LABOR STANDARDS ACT</vt:lpstr>
      <vt:lpstr>FAIR LABOR STANDARDS ACT</vt:lpstr>
      <vt:lpstr>FAIR LABOR STANDARDS ACT</vt:lpstr>
      <vt:lpstr>FAIR LABOR STANDARDS ACT</vt:lpstr>
      <vt:lpstr>FAIR LABOR STANDARDS ACT</vt:lpstr>
    </vt:vector>
  </TitlesOfParts>
  <Company>Cornell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Customer Service?</dc:title>
  <dc:creator>jas334</dc:creator>
  <cp:lastModifiedBy>Staff</cp:lastModifiedBy>
  <cp:revision>143</cp:revision>
  <dcterms:created xsi:type="dcterms:W3CDTF">2006-01-09T17:09:04Z</dcterms:created>
  <dcterms:modified xsi:type="dcterms:W3CDTF">2016-10-28T18:54:13Z</dcterms:modified>
</cp:coreProperties>
</file>